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8_D22DD4B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4"/>
  </p:sldMasterIdLst>
  <p:notesMasterIdLst>
    <p:notesMasterId r:id="rId30"/>
  </p:notesMasterIdLst>
  <p:handoutMasterIdLst>
    <p:handoutMasterId r:id="rId31"/>
  </p:handoutMasterIdLst>
  <p:sldIdLst>
    <p:sldId id="256" r:id="rId5"/>
    <p:sldId id="259" r:id="rId6"/>
    <p:sldId id="263" r:id="rId7"/>
    <p:sldId id="339" r:id="rId8"/>
    <p:sldId id="340" r:id="rId9"/>
    <p:sldId id="321" r:id="rId10"/>
    <p:sldId id="322" r:id="rId11"/>
    <p:sldId id="324" r:id="rId12"/>
    <p:sldId id="342" r:id="rId13"/>
    <p:sldId id="312" r:id="rId14"/>
    <p:sldId id="341" r:id="rId15"/>
    <p:sldId id="287" r:id="rId16"/>
    <p:sldId id="326" r:id="rId17"/>
    <p:sldId id="327" r:id="rId18"/>
    <p:sldId id="328" r:id="rId19"/>
    <p:sldId id="335" r:id="rId20"/>
    <p:sldId id="329" r:id="rId21"/>
    <p:sldId id="333" r:id="rId22"/>
    <p:sldId id="330" r:id="rId23"/>
    <p:sldId id="332" r:id="rId24"/>
    <p:sldId id="331" r:id="rId25"/>
    <p:sldId id="338" r:id="rId26"/>
    <p:sldId id="336" r:id="rId27"/>
    <p:sldId id="337" r:id="rId28"/>
    <p:sldId id="265" r:id="rId29"/>
  </p:sldIdLst>
  <p:sldSz cx="9144000" cy="5143500" type="screen16x9"/>
  <p:notesSz cx="9144000" cy="6858000"/>
  <p:embeddedFontLst>
    <p:embeddedFont>
      <p:font typeface="Bebas Neue" panose="020B0606020202050201" pitchFamily="34" charset="0"/>
      <p:regular r:id="rId32"/>
    </p:embeddedFont>
    <p:embeddedFont>
      <p:font typeface="Chakra Petch Medium" panose="020B0604020202020204" charset="-34"/>
      <p:regular r:id="rId33"/>
      <p:bold r:id="rId34"/>
      <p:italic r:id="rId35"/>
      <p:boldItalic r:id="rId36"/>
    </p:embeddedFont>
    <p:embeddedFont>
      <p:font typeface="Fira Code" panose="020B0809050000020004" pitchFamily="49"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90AA76-1EBF-1128-1AE6-A8DAD16F7029}" name="Pedro Silva" initials="PS" userId="S::A47128@alunos.isel.pt::5e08e87f-093a-4714-8bb7-3adbbf2af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A6A59-700E-4303-901A-9309C0AE4531}">
  <a:tblStyle styleId="{994A6A59-700E-4303-901A-9309C0AE4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23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Rocha" userId="657be6b4ed1b5de7" providerId="LiveId" clId="{8A2B3223-9400-422C-9C9F-B4AEB527F784}"/>
    <pc:docChg chg="undo redo custSel addSld delSld modSld sldOrd">
      <pc:chgData name="Miguel Rocha" userId="657be6b4ed1b5de7" providerId="LiveId" clId="{8A2B3223-9400-422C-9C9F-B4AEB527F784}" dt="2023-07-01T12:18:36.940" v="200" actId="1076"/>
      <pc:docMkLst>
        <pc:docMk/>
      </pc:docMkLst>
      <pc:sldChg chg="modSp mod">
        <pc:chgData name="Miguel Rocha" userId="657be6b4ed1b5de7" providerId="LiveId" clId="{8A2B3223-9400-422C-9C9F-B4AEB527F784}" dt="2023-07-01T12:08:12.032" v="114" actId="20577"/>
        <pc:sldMkLst>
          <pc:docMk/>
          <pc:sldMk cId="0" sldId="259"/>
        </pc:sldMkLst>
        <pc:spChg chg="mod">
          <ac:chgData name="Miguel Rocha" userId="657be6b4ed1b5de7" providerId="LiveId" clId="{8A2B3223-9400-422C-9C9F-B4AEB527F784}" dt="2023-07-01T12:08:12.032" v="114" actId="20577"/>
          <ac:spMkLst>
            <pc:docMk/>
            <pc:sldMk cId="0" sldId="259"/>
            <ac:spMk id="744" creationId="{00000000-0000-0000-0000-000000000000}"/>
          </ac:spMkLst>
        </pc:spChg>
      </pc:sldChg>
      <pc:sldChg chg="del">
        <pc:chgData name="Miguel Rocha" userId="657be6b4ed1b5de7" providerId="LiveId" clId="{8A2B3223-9400-422C-9C9F-B4AEB527F784}" dt="2023-07-01T12:03:30.442" v="0" actId="47"/>
        <pc:sldMkLst>
          <pc:docMk/>
          <pc:sldMk cId="0" sldId="260"/>
        </pc:sldMkLst>
      </pc:sldChg>
      <pc:sldChg chg="del">
        <pc:chgData name="Miguel Rocha" userId="657be6b4ed1b5de7" providerId="LiveId" clId="{8A2B3223-9400-422C-9C9F-B4AEB527F784}" dt="2023-07-01T12:10:06.223" v="115" actId="47"/>
        <pc:sldMkLst>
          <pc:docMk/>
          <pc:sldMk cId="0" sldId="262"/>
        </pc:sldMkLst>
      </pc:sldChg>
      <pc:sldChg chg="modSp mod">
        <pc:chgData name="Miguel Rocha" userId="657be6b4ed1b5de7" providerId="LiveId" clId="{8A2B3223-9400-422C-9C9F-B4AEB527F784}" dt="2023-07-01T12:07:21.595" v="103" actId="20577"/>
        <pc:sldMkLst>
          <pc:docMk/>
          <pc:sldMk cId="0" sldId="263"/>
        </pc:sldMkLst>
        <pc:spChg chg="mod">
          <ac:chgData name="Miguel Rocha" userId="657be6b4ed1b5de7" providerId="LiveId" clId="{8A2B3223-9400-422C-9C9F-B4AEB527F784}" dt="2023-07-01T12:03:46.055" v="10" actId="20577"/>
          <ac:spMkLst>
            <pc:docMk/>
            <pc:sldMk cId="0" sldId="263"/>
            <ac:spMk id="926" creationId="{00000000-0000-0000-0000-000000000000}"/>
          </ac:spMkLst>
        </pc:spChg>
        <pc:spChg chg="mod">
          <ac:chgData name="Miguel Rocha" userId="657be6b4ed1b5de7" providerId="LiveId" clId="{8A2B3223-9400-422C-9C9F-B4AEB527F784}" dt="2023-07-01T12:07:21.595" v="103" actId="20577"/>
          <ac:spMkLst>
            <pc:docMk/>
            <pc:sldMk cId="0" sldId="263"/>
            <ac:spMk id="928" creationId="{00000000-0000-0000-0000-000000000000}"/>
          </ac:spMkLst>
        </pc:spChg>
      </pc:sldChg>
      <pc:sldChg chg="del">
        <pc:chgData name="Miguel Rocha" userId="657be6b4ed1b5de7" providerId="LiveId" clId="{8A2B3223-9400-422C-9C9F-B4AEB527F784}" dt="2023-07-01T12:10:19.089" v="116" actId="47"/>
        <pc:sldMkLst>
          <pc:docMk/>
          <pc:sldMk cId="0" sldId="266"/>
        </pc:sldMkLst>
      </pc:sldChg>
      <pc:sldChg chg="del">
        <pc:chgData name="Miguel Rocha" userId="657be6b4ed1b5de7" providerId="LiveId" clId="{8A2B3223-9400-422C-9C9F-B4AEB527F784}" dt="2023-07-01T12:07:35.577" v="104" actId="47"/>
        <pc:sldMkLst>
          <pc:docMk/>
          <pc:sldMk cId="0" sldId="267"/>
        </pc:sldMkLst>
      </pc:sldChg>
      <pc:sldChg chg="del">
        <pc:chgData name="Miguel Rocha" userId="657be6b4ed1b5de7" providerId="LiveId" clId="{8A2B3223-9400-422C-9C9F-B4AEB527F784}" dt="2023-07-01T12:10:19.089" v="116" actId="47"/>
        <pc:sldMkLst>
          <pc:docMk/>
          <pc:sldMk cId="0" sldId="270"/>
        </pc:sldMkLst>
      </pc:sldChg>
      <pc:sldChg chg="del">
        <pc:chgData name="Miguel Rocha" userId="657be6b4ed1b5de7" providerId="LiveId" clId="{8A2B3223-9400-422C-9C9F-B4AEB527F784}" dt="2023-07-01T12:10:19.089" v="116" actId="47"/>
        <pc:sldMkLst>
          <pc:docMk/>
          <pc:sldMk cId="0" sldId="273"/>
        </pc:sldMkLst>
      </pc:sldChg>
      <pc:sldChg chg="del">
        <pc:chgData name="Miguel Rocha" userId="657be6b4ed1b5de7" providerId="LiveId" clId="{8A2B3223-9400-422C-9C9F-B4AEB527F784}" dt="2023-07-01T12:10:19.089" v="116" actId="47"/>
        <pc:sldMkLst>
          <pc:docMk/>
          <pc:sldMk cId="0" sldId="274"/>
        </pc:sldMkLst>
      </pc:sldChg>
      <pc:sldChg chg="del">
        <pc:chgData name="Miguel Rocha" userId="657be6b4ed1b5de7" providerId="LiveId" clId="{8A2B3223-9400-422C-9C9F-B4AEB527F784}" dt="2023-07-01T12:10:19.089" v="116" actId="47"/>
        <pc:sldMkLst>
          <pc:docMk/>
          <pc:sldMk cId="0" sldId="287"/>
        </pc:sldMkLst>
      </pc:sldChg>
      <pc:sldChg chg="del">
        <pc:chgData name="Miguel Rocha" userId="657be6b4ed1b5de7" providerId="LiveId" clId="{8A2B3223-9400-422C-9C9F-B4AEB527F784}" dt="2023-07-01T12:10:19.089" v="116" actId="47"/>
        <pc:sldMkLst>
          <pc:docMk/>
          <pc:sldMk cId="3526218939" sldId="312"/>
        </pc:sldMkLst>
      </pc:sldChg>
      <pc:sldChg chg="del">
        <pc:chgData name="Miguel Rocha" userId="657be6b4ed1b5de7" providerId="LiveId" clId="{8A2B3223-9400-422C-9C9F-B4AEB527F784}" dt="2023-07-01T12:10:19.089" v="116" actId="47"/>
        <pc:sldMkLst>
          <pc:docMk/>
          <pc:sldMk cId="3044110968" sldId="313"/>
        </pc:sldMkLst>
      </pc:sldChg>
      <pc:sldChg chg="del">
        <pc:chgData name="Miguel Rocha" userId="657be6b4ed1b5de7" providerId="LiveId" clId="{8A2B3223-9400-422C-9C9F-B4AEB527F784}" dt="2023-07-01T12:10:19.089" v="116" actId="47"/>
        <pc:sldMkLst>
          <pc:docMk/>
          <pc:sldMk cId="2995110308" sldId="314"/>
        </pc:sldMkLst>
      </pc:sldChg>
      <pc:sldChg chg="del">
        <pc:chgData name="Miguel Rocha" userId="657be6b4ed1b5de7" providerId="LiveId" clId="{8A2B3223-9400-422C-9C9F-B4AEB527F784}" dt="2023-07-01T12:10:19.089" v="116" actId="47"/>
        <pc:sldMkLst>
          <pc:docMk/>
          <pc:sldMk cId="557066052" sldId="315"/>
        </pc:sldMkLst>
      </pc:sldChg>
      <pc:sldChg chg="del">
        <pc:chgData name="Miguel Rocha" userId="657be6b4ed1b5de7" providerId="LiveId" clId="{8A2B3223-9400-422C-9C9F-B4AEB527F784}" dt="2023-07-01T12:10:19.089" v="116" actId="47"/>
        <pc:sldMkLst>
          <pc:docMk/>
          <pc:sldMk cId="2256378313" sldId="316"/>
        </pc:sldMkLst>
      </pc:sldChg>
      <pc:sldChg chg="addSp delSp modSp new del">
        <pc:chgData name="Miguel Rocha" userId="657be6b4ed1b5de7" providerId="LiveId" clId="{8A2B3223-9400-422C-9C9F-B4AEB527F784}" dt="2023-07-01T12:12:21.963" v="122" actId="47"/>
        <pc:sldMkLst>
          <pc:docMk/>
          <pc:sldMk cId="1140154286" sldId="322"/>
        </pc:sldMkLst>
        <pc:spChg chg="add del mod">
          <ac:chgData name="Miguel Rocha" userId="657be6b4ed1b5de7" providerId="LiveId" clId="{8A2B3223-9400-422C-9C9F-B4AEB527F784}" dt="2023-07-01T12:12:18.831" v="121"/>
          <ac:spMkLst>
            <pc:docMk/>
            <pc:sldMk cId="1140154286" sldId="322"/>
            <ac:spMk id="2" creationId="{313D97F2-84CF-926C-3A19-2874B7E15B28}"/>
          </ac:spMkLst>
        </pc:spChg>
      </pc:sldChg>
      <pc:sldChg chg="addSp delSp modSp add mod ord delAnim">
        <pc:chgData name="Miguel Rocha" userId="657be6b4ed1b5de7" providerId="LiveId" clId="{8A2B3223-9400-422C-9C9F-B4AEB527F784}" dt="2023-07-01T12:18:36.940" v="200" actId="1076"/>
        <pc:sldMkLst>
          <pc:docMk/>
          <pc:sldMk cId="2593621185" sldId="322"/>
        </pc:sldMkLst>
        <pc:spChg chg="add del mod">
          <ac:chgData name="Miguel Rocha" userId="657be6b4ed1b5de7" providerId="LiveId" clId="{8A2B3223-9400-422C-9C9F-B4AEB527F784}" dt="2023-07-01T12:12:35.545" v="130" actId="478"/>
          <ac:spMkLst>
            <pc:docMk/>
            <pc:sldMk cId="2593621185" sldId="322"/>
            <ac:spMk id="6" creationId="{85A5DA44-448D-3B3E-412D-C82E783E25C8}"/>
          </ac:spMkLst>
        </pc:spChg>
        <pc:spChg chg="mod">
          <ac:chgData name="Miguel Rocha" userId="657be6b4ed1b5de7" providerId="LiveId" clId="{8A2B3223-9400-422C-9C9F-B4AEB527F784}" dt="2023-07-01T12:16:25.860" v="180" actId="1076"/>
          <ac:spMkLst>
            <pc:docMk/>
            <pc:sldMk cId="2593621185" sldId="322"/>
            <ac:spMk id="744" creationId="{00000000-0000-0000-0000-000000000000}"/>
          </ac:spMkLst>
        </pc:spChg>
        <pc:spChg chg="del">
          <ac:chgData name="Miguel Rocha" userId="657be6b4ed1b5de7" providerId="LiveId" clId="{8A2B3223-9400-422C-9C9F-B4AEB527F784}" dt="2023-07-01T12:12:32.989" v="128" actId="478"/>
          <ac:spMkLst>
            <pc:docMk/>
            <pc:sldMk cId="2593621185" sldId="322"/>
            <ac:spMk id="745" creationId="{00000000-0000-0000-0000-000000000000}"/>
          </ac:spMkLst>
        </pc:spChg>
        <pc:picChg chg="del mod">
          <ac:chgData name="Miguel Rocha" userId="657be6b4ed1b5de7" providerId="LiveId" clId="{8A2B3223-9400-422C-9C9F-B4AEB527F784}" dt="2023-07-01T12:12:31.762" v="127" actId="478"/>
          <ac:picMkLst>
            <pc:docMk/>
            <pc:sldMk cId="2593621185" sldId="322"/>
            <ac:picMk id="3" creationId="{08BBE19F-CAED-DBBC-D15B-E414928838C2}"/>
          </ac:picMkLst>
        </pc:picChg>
        <pc:picChg chg="add del mod">
          <ac:chgData name="Miguel Rocha" userId="657be6b4ed1b5de7" providerId="LiveId" clId="{8A2B3223-9400-422C-9C9F-B4AEB527F784}" dt="2023-07-01T12:17:33" v="197" actId="478"/>
          <ac:picMkLst>
            <pc:docMk/>
            <pc:sldMk cId="2593621185" sldId="322"/>
            <ac:picMk id="8" creationId="{42CC2954-F0C8-1955-5136-2439002B76A4}"/>
          </ac:picMkLst>
        </pc:picChg>
        <pc:picChg chg="add del mod">
          <ac:chgData name="Miguel Rocha" userId="657be6b4ed1b5de7" providerId="LiveId" clId="{8A2B3223-9400-422C-9C9F-B4AEB527F784}" dt="2023-07-01T12:18:36.940" v="200" actId="1076"/>
          <ac:picMkLst>
            <pc:docMk/>
            <pc:sldMk cId="2593621185" sldId="322"/>
            <ac:picMk id="10" creationId="{94089913-222D-C69C-9A61-2FD8AA5334E9}"/>
          </ac:picMkLst>
        </pc:picChg>
      </pc:sldChg>
      <pc:sldChg chg="new del">
        <pc:chgData name="Miguel Rocha" userId="657be6b4ed1b5de7" providerId="LiveId" clId="{8A2B3223-9400-422C-9C9F-B4AEB527F784}" dt="2023-07-01T12:12:12.255" v="119" actId="680"/>
        <pc:sldMkLst>
          <pc:docMk/>
          <pc:sldMk cId="2095317426" sldId="323"/>
        </pc:sldMkLst>
      </pc:sldChg>
      <pc:sldMasterChg chg="delSldLayout">
        <pc:chgData name="Miguel Rocha" userId="657be6b4ed1b5de7" providerId="LiveId" clId="{8A2B3223-9400-422C-9C9F-B4AEB527F784}" dt="2023-07-01T12:12:21.963" v="122" actId="47"/>
        <pc:sldMasterMkLst>
          <pc:docMk/>
          <pc:sldMasterMk cId="0" sldId="2147483681"/>
        </pc:sldMasterMkLst>
        <pc:sldLayoutChg chg="del">
          <pc:chgData name="Miguel Rocha" userId="657be6b4ed1b5de7" providerId="LiveId" clId="{8A2B3223-9400-422C-9C9F-B4AEB527F784}" dt="2023-07-01T12:03:30.442" v="0" actId="47"/>
          <pc:sldLayoutMkLst>
            <pc:docMk/>
            <pc:sldMasterMk cId="0" sldId="2147483681"/>
            <pc:sldLayoutMk cId="0" sldId="214748364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52"/>
          </pc:sldLayoutMkLst>
        </pc:sldLayoutChg>
        <pc:sldLayoutChg chg="del">
          <pc:chgData name="Miguel Rocha" userId="657be6b4ed1b5de7" providerId="LiveId" clId="{8A2B3223-9400-422C-9C9F-B4AEB527F784}" dt="2023-07-01T12:10:06.223" v="115" actId="47"/>
          <pc:sldLayoutMkLst>
            <pc:docMk/>
            <pc:sldMasterMk cId="0" sldId="2147483681"/>
            <pc:sldLayoutMk cId="0" sldId="2147483653"/>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2"/>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0"/>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4"/>
          </pc:sldLayoutMkLst>
        </pc:sldLayoutChg>
        <pc:sldLayoutChg chg="del">
          <pc:chgData name="Miguel Rocha" userId="657be6b4ed1b5de7" providerId="LiveId" clId="{8A2B3223-9400-422C-9C9F-B4AEB527F784}" dt="2023-07-01T12:12:21.963" v="122" actId="47"/>
          <pc:sldLayoutMkLst>
            <pc:docMk/>
            <pc:sldMasterMk cId="0" sldId="2147483681"/>
            <pc:sldLayoutMk cId="0" sldId="2147483677"/>
          </pc:sldLayoutMkLst>
        </pc:sldLayoutChg>
      </pc:sldMasterChg>
    </pc:docChg>
  </pc:docChgLst>
</pc:chgInfo>
</file>

<file path=ppt/comments/modernComment_138_D22DD4BB.xml><?xml version="1.0" encoding="utf-8"?>
<p188:cmLst xmlns:a="http://schemas.openxmlformats.org/drawingml/2006/main" xmlns:r="http://schemas.openxmlformats.org/officeDocument/2006/relationships" xmlns:p188="http://schemas.microsoft.com/office/powerpoint/2018/8/main">
  <p188:cm id="{2256AB9B-8B71-40EA-8BC0-C9639208E433}" authorId="{F190AA76-1EBF-1128-1AE6-A8DAD16F7029}" created="2023-04-24T12:36:41.507">
    <ac:deMkLst xmlns:ac="http://schemas.microsoft.com/office/drawing/2013/main/command">
      <pc:docMk xmlns:pc="http://schemas.microsoft.com/office/powerpoint/2013/main/command"/>
      <pc:sldMk xmlns:pc="http://schemas.microsoft.com/office/powerpoint/2013/main/command" cId="3526218939" sldId="312"/>
      <ac:spMk id="6" creationId="{F8495C45-2DAD-50BE-05C2-E99735C0F540}"/>
    </ac:deMkLst>
    <p188:txBody>
      <a:bodyPr/>
      <a:lstStyle/>
      <a:p>
        <a:r>
          <a:rPr lang="en-GB"/>
          <a:t>inputs are not directly embedded in the SQL statement, which makes it difficult for attackers to inject malicious code. Instead, JDBI uses placeholders for user inputs, which are then bound to the statement at runtime, ensuring that the data is treated as data, not as part of the SQL command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08DDE3D-5CAF-3E81-F2D9-830163EC3BC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333</a:t>
            </a:r>
          </a:p>
        </p:txBody>
      </p:sp>
      <p:sp>
        <p:nvSpPr>
          <p:cNvPr id="3" name="Marcador de Posição da Data 2">
            <a:extLst>
              <a:ext uri="{FF2B5EF4-FFF2-40B4-BE49-F238E27FC236}">
                <a16:creationId xmlns:a16="http://schemas.microsoft.com/office/drawing/2014/main" id="{87B87F4C-F8F1-8CDA-BA69-2514F12EE1D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CDEB28A-BCFF-4530-A83D-3D8D380DC48C}" type="datetimeFigureOut">
              <a:rPr lang="en-GB" smtClean="0"/>
              <a:t>03/07/2023</a:t>
            </a:fld>
            <a:endParaRPr lang="en-GB"/>
          </a:p>
        </p:txBody>
      </p:sp>
      <p:sp>
        <p:nvSpPr>
          <p:cNvPr id="4" name="Marcador de Posição do Rodapé 3">
            <a:extLst>
              <a:ext uri="{FF2B5EF4-FFF2-40B4-BE49-F238E27FC236}">
                <a16:creationId xmlns:a16="http://schemas.microsoft.com/office/drawing/2014/main" id="{74F303DE-4B38-79AD-4D06-593327266BE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B58127F-EEFC-135B-0C65-1C224EED9E3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21EF192-7838-4ED9-85AA-57C2AEF6544D}" type="slidenum">
              <a:rPr lang="en-GB" smtClean="0"/>
              <a:t>‹nº›</a:t>
            </a:fld>
            <a:endParaRPr lang="en-GB"/>
          </a:p>
        </p:txBody>
      </p:sp>
    </p:spTree>
    <p:extLst>
      <p:ext uri="{BB962C8B-B14F-4D97-AF65-F5344CB8AC3E}">
        <p14:creationId xmlns:p14="http://schemas.microsoft.com/office/powerpoint/2010/main" val="42853232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3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6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7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8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7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0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0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0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5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1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0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33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7030f7ab2_0_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7030f7ab2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53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06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98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7" name="Google Shape;27;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1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36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8" r:id="rId5"/>
    <p:sldLayoutId id="2147483661" r:id="rId6"/>
    <p:sldLayoutId id="2147483668"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8_D22DD4BB.xm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p>
            <a:r>
              <a:rPr lang="en-GB" sz="4500" dirty="0">
                <a:ea typeface="Calibri Light"/>
              </a:rPr>
              <a:t>IoT System for pH Monitoring in Industrial Facilities</a:t>
            </a:r>
            <a:endParaRPr lang="en-US" dirty="0"/>
          </a:p>
          <a:p>
            <a:pPr marL="0" lvl="0" indent="0" algn="l" rtl="0">
              <a:spcBef>
                <a:spcPts val="1500"/>
              </a:spcBef>
              <a:spcAft>
                <a:spcPts val="0"/>
              </a:spcAft>
              <a:buNone/>
            </a:pPr>
            <a:r>
              <a:rPr lang="en-GB" sz="2000" dirty="0"/>
              <a:t>Pedro Silva nº47128 &amp; Miguel Rocha nº47185</a:t>
            </a:r>
            <a:br>
              <a:rPr lang="en-GB" sz="2000" dirty="0"/>
            </a:br>
            <a:br>
              <a:rPr lang="en-GB" sz="2000" dirty="0"/>
            </a:br>
            <a:r>
              <a:rPr lang="en-GB" sz="2000" dirty="0"/>
              <a:t>Supervised by: Professor Rui Duarte</a:t>
            </a:r>
            <a:endParaRPr lang="en-GB" sz="2000" dirty="0">
              <a:solidFill>
                <a:schemeClr val="accent1"/>
              </a:solidFill>
            </a:endParaRPr>
          </a:p>
        </p:txBody>
      </p:sp>
      <p:sp>
        <p:nvSpPr>
          <p:cNvPr id="666" name="Google Shape;666;p36"/>
          <p:cNvSpPr txBox="1">
            <a:spLocks noGrp="1"/>
          </p:cNvSpPr>
          <p:nvPr>
            <p:ph type="subTitle" idx="1"/>
          </p:nvPr>
        </p:nvSpPr>
        <p:spPr>
          <a:xfrm>
            <a:off x="586462" y="4179395"/>
            <a:ext cx="7713600" cy="2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Instituto Superior de </a:t>
            </a:r>
            <a:r>
              <a:rPr lang="en-GB" dirty="0" err="1"/>
              <a:t>Engenharia</a:t>
            </a:r>
            <a:r>
              <a:rPr lang="en-GB" dirty="0"/>
              <a:t> de Lisboa (ISEL)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Engenharia</a:t>
            </a:r>
            <a:r>
              <a:rPr lang="en-GB" dirty="0"/>
              <a:t> </a:t>
            </a:r>
            <a:r>
              <a:rPr lang="en-GB" dirty="0" err="1"/>
              <a:t>Informática</a:t>
            </a:r>
            <a:r>
              <a:rPr lang="en-GB" dirty="0"/>
              <a:t> e de </a:t>
            </a:r>
            <a:r>
              <a:rPr lang="en-GB" dirty="0" err="1"/>
              <a:t>computadores</a:t>
            </a:r>
            <a:r>
              <a:rPr lang="en-GB" dirty="0"/>
              <a:t> (LEIC)</a:t>
            </a:r>
            <a:endParaRPr lang="en-GB" dirty="0">
              <a:solidFill>
                <a:schemeClr val="lt1"/>
              </a:solidFill>
              <a:highlight>
                <a:schemeClr val="dk1"/>
              </a:highlight>
            </a:endParaRPr>
          </a:p>
        </p:txBody>
      </p:sp>
      <p:grpSp>
        <p:nvGrpSpPr>
          <p:cNvPr id="667" name="Google Shape;667;p36"/>
          <p:cNvGrpSpPr/>
          <p:nvPr/>
        </p:nvGrpSpPr>
        <p:grpSpPr>
          <a:xfrm>
            <a:off x="7587247" y="2888719"/>
            <a:ext cx="378215" cy="598023"/>
            <a:chOff x="1654675" y="1997765"/>
            <a:chExt cx="445587" cy="704551"/>
          </a:xfrm>
        </p:grpSpPr>
        <p:sp>
          <p:nvSpPr>
            <p:cNvPr id="668" name="Google Shape;668;p36"/>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EDF0947-720B-D66B-0581-E6D1B9BE7F68}"/>
              </a:ext>
            </a:extLst>
          </p:cNvPr>
          <p:cNvSpPr txBox="1"/>
          <p:nvPr/>
        </p:nvSpPr>
        <p:spPr>
          <a:xfrm>
            <a:off x="8428750" y="98559"/>
            <a:ext cx="184731" cy="307777"/>
          </a:xfrm>
          <a:prstGeom prst="rect">
            <a:avLst/>
          </a:prstGeom>
          <a:noFill/>
        </p:spPr>
        <p:txBody>
          <a:bodyPr wrap="none" rtlCol="0">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553322" y="1647048"/>
            <a:ext cx="6370657" cy="20230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482600" indent="-342900">
              <a:buFont typeface="Wingdings"/>
              <a:buChar char="§"/>
            </a:pPr>
            <a:r>
              <a:rPr lang="en-US" dirty="0"/>
              <a:t>Postgres SQL:</a:t>
            </a:r>
            <a:r>
              <a:rPr lang="en-US" sz="1600" dirty="0"/>
              <a:t> </a:t>
            </a:r>
            <a:r>
              <a:rPr lang="en-US" sz="1400" dirty="0"/>
              <a:t>support for complex queries</a:t>
            </a:r>
          </a:p>
          <a:p>
            <a:pPr marL="482600" indent="-342900">
              <a:buFont typeface="Wingdings"/>
              <a:buChar char="§"/>
            </a:pPr>
            <a:r>
              <a:rPr lang="en-US" dirty="0" err="1"/>
              <a:t>InfluxDB</a:t>
            </a:r>
            <a:r>
              <a:rPr lang="en-US" dirty="0"/>
              <a:t>:</a:t>
            </a:r>
            <a:r>
              <a:rPr lang="en-GB" sz="1600" dirty="0"/>
              <a:t> </a:t>
            </a:r>
            <a:r>
              <a:rPr lang="en-GB" sz="1400" dirty="0"/>
              <a:t>retrieve substantial amounts of data at a high speed.</a:t>
            </a:r>
            <a:endParaRPr lang="en-US" sz="1400" dirty="0">
              <a:highlight>
                <a:srgbClr val="FFFF00"/>
              </a:highlight>
            </a:endParaRPr>
          </a:p>
          <a:p>
            <a:pPr marL="482600" indent="-342900">
              <a:buFont typeface="Wingdings"/>
              <a:buChar char="§"/>
            </a:pPr>
            <a:r>
              <a:rPr lang="en-US" dirty="0"/>
              <a:t>Kotlin with Spring Boot framework for Backend Server</a:t>
            </a:r>
            <a:r>
              <a:rPr lang="en-US" sz="1600" dirty="0"/>
              <a:t>: </a:t>
            </a:r>
            <a:r>
              <a:rPr lang="en-US" sz="1400" dirty="0"/>
              <a:t>powerful framework to implement Rest APIs</a:t>
            </a:r>
          </a:p>
        </p:txBody>
      </p:sp>
      <p:grpSp>
        <p:nvGrpSpPr>
          <p:cNvPr id="1780" name="Google Shape;1780;p67"/>
          <p:cNvGrpSpPr/>
          <p:nvPr/>
        </p:nvGrpSpPr>
        <p:grpSpPr>
          <a:xfrm>
            <a:off x="6078640" y="4222898"/>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descr="Uma imagem com desenho vetorial&#10;&#10;Descrição gerada automaticamente">
            <a:extLst>
              <a:ext uri="{FF2B5EF4-FFF2-40B4-BE49-F238E27FC236}">
                <a16:creationId xmlns:a16="http://schemas.microsoft.com/office/drawing/2014/main" id="{BD833414-2674-512C-1790-B966A16B0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18" y="835841"/>
            <a:ext cx="856360" cy="856360"/>
          </a:xfrm>
          <a:prstGeom prst="rect">
            <a:avLst/>
          </a:prstGeom>
        </p:spPr>
      </p:pic>
      <p:pic>
        <p:nvPicPr>
          <p:cNvPr id="8" name="Imagem 7">
            <a:extLst>
              <a:ext uri="{FF2B5EF4-FFF2-40B4-BE49-F238E27FC236}">
                <a16:creationId xmlns:a16="http://schemas.microsoft.com/office/drawing/2014/main" id="{684D4E06-D5E7-FAAC-CE02-51B01406D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773" y="3356981"/>
            <a:ext cx="563449" cy="563449"/>
          </a:xfrm>
          <a:prstGeom prst="rect">
            <a:avLst/>
          </a:prstGeom>
        </p:spPr>
      </p:pic>
      <p:pic>
        <p:nvPicPr>
          <p:cNvPr id="9" name="Marcador de Posição de Conteúdo 4" descr="Uma imagem com logótipo&#10;&#10;Descrição gerada automaticamente">
            <a:extLst>
              <a:ext uri="{FF2B5EF4-FFF2-40B4-BE49-F238E27FC236}">
                <a16:creationId xmlns:a16="http://schemas.microsoft.com/office/drawing/2014/main" id="{4E69A308-FF78-886A-C797-CCCE89684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4885" y="2496425"/>
            <a:ext cx="1249820" cy="656155"/>
          </a:xfrm>
          <a:prstGeom prst="rect">
            <a:avLst/>
          </a:prstGeom>
        </p:spPr>
      </p:pic>
      <p:pic>
        <p:nvPicPr>
          <p:cNvPr id="12" name="Imagem 11" descr="Uma imagem com texto&#10;&#10;Descrição gerada automaticamente">
            <a:extLst>
              <a:ext uri="{FF2B5EF4-FFF2-40B4-BE49-F238E27FC236}">
                <a16:creationId xmlns:a16="http://schemas.microsoft.com/office/drawing/2014/main" id="{357A92DA-C94C-C5CE-C1E6-D8ADF5C5F482}"/>
              </a:ext>
            </a:extLst>
          </p:cNvPr>
          <p:cNvPicPr>
            <a:picLocks noChangeAspect="1"/>
          </p:cNvPicPr>
          <p:nvPr/>
        </p:nvPicPr>
        <p:blipFill>
          <a:blip r:embed="rId7"/>
          <a:stretch>
            <a:fillRect/>
          </a:stretch>
        </p:blipFill>
        <p:spPr>
          <a:xfrm>
            <a:off x="6766629" y="1529479"/>
            <a:ext cx="2759401" cy="1023278"/>
          </a:xfrm>
          <a:prstGeom prst="rect">
            <a:avLst/>
          </a:prstGeom>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446676"/>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Backend</a:t>
            </a:r>
            <a:endParaRPr lang="pt-PT" dirty="0"/>
          </a:p>
        </p:txBody>
      </p:sp>
    </p:spTree>
    <p:extLst>
      <p:ext uri="{BB962C8B-B14F-4D97-AF65-F5344CB8AC3E}">
        <p14:creationId xmlns:p14="http://schemas.microsoft.com/office/powerpoint/2010/main" val="352621893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026" name="Picture 2">
            <a:extLst>
              <a:ext uri="{FF2B5EF4-FFF2-40B4-BE49-F238E27FC236}">
                <a16:creationId xmlns:a16="http://schemas.microsoft.com/office/drawing/2014/main" id="{3794E7A6-EC72-D5B4-A6E3-58A7CC4F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207" y="2400923"/>
            <a:ext cx="3717074" cy="14772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Comunication</a:t>
            </a:r>
            <a:r>
              <a:rPr lang="pt-PT" dirty="0"/>
              <a:t> </a:t>
            </a:r>
            <a:r>
              <a:rPr lang="pt-PT" dirty="0" err="1"/>
              <a:t>Protocols</a:t>
            </a:r>
            <a:endParaRPr lang="pt-PT" dirty="0"/>
          </a:p>
        </p:txBody>
      </p:sp>
      <p:pic>
        <p:nvPicPr>
          <p:cNvPr id="15" name="Imagem 14" descr="Uma imagem com texto, file, diagrama, Tipo de letra&#10;&#10;Descrição gerada automaticamente">
            <a:extLst>
              <a:ext uri="{FF2B5EF4-FFF2-40B4-BE49-F238E27FC236}">
                <a16:creationId xmlns:a16="http://schemas.microsoft.com/office/drawing/2014/main" id="{D91A86C3-73C0-47B1-B7AF-3AE6306516FE}"/>
              </a:ext>
            </a:extLst>
          </p:cNvPr>
          <p:cNvPicPr>
            <a:picLocks noChangeAspect="1"/>
          </p:cNvPicPr>
          <p:nvPr/>
        </p:nvPicPr>
        <p:blipFill>
          <a:blip r:embed="rId4"/>
          <a:stretch>
            <a:fillRect/>
          </a:stretch>
        </p:blipFill>
        <p:spPr>
          <a:xfrm>
            <a:off x="89210" y="1850182"/>
            <a:ext cx="4955849" cy="2873759"/>
          </a:xfrm>
          <a:prstGeom prst="rect">
            <a:avLst/>
          </a:prstGeom>
        </p:spPr>
      </p:pic>
    </p:spTree>
    <p:extLst>
      <p:ext uri="{BB962C8B-B14F-4D97-AF65-F5344CB8AC3E}">
        <p14:creationId xmlns:p14="http://schemas.microsoft.com/office/powerpoint/2010/main" val="236515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420881" y="2204405"/>
            <a:ext cx="4955737" cy="951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285750" indent="-285750">
              <a:buFont typeface="Arial" panose="020B0604020202020204" pitchFamily="34" charset="0"/>
              <a:buChar char="•"/>
            </a:pPr>
            <a:r>
              <a:rPr lang="en-GB" dirty="0"/>
              <a:t>React (Frontend): simple and powerful framework for frontend development</a:t>
            </a:r>
          </a:p>
          <a:p>
            <a:pPr marL="285750" indent="-285750">
              <a:buFont typeface="Arial" panose="020B0604020202020204" pitchFamily="34" charset="0"/>
              <a:buChar char="•"/>
            </a:pPr>
            <a:r>
              <a:rPr lang="en-GB" dirty="0"/>
              <a:t>React-Bootstrap (Frontend): built in </a:t>
            </a:r>
            <a:r>
              <a:rPr lang="en-GB" dirty="0">
                <a:solidFill>
                  <a:srgbClr val="000000"/>
                </a:solidFill>
              </a:rPr>
              <a:t>harmonious </a:t>
            </a:r>
            <a:r>
              <a:rPr lang="en-GB" dirty="0"/>
              <a:t>JavaScript elements</a:t>
            </a:r>
            <a:endParaRPr lang="en-GB" dirty="0">
              <a:solidFill>
                <a:srgbClr val="000000"/>
              </a:solidFill>
            </a:endParaRPr>
          </a:p>
          <a:p>
            <a:pPr marL="285750" indent="-285750">
              <a:buFont typeface="Arial" panose="020B0604020202020204" pitchFamily="34" charset="0"/>
              <a:buChar char="•"/>
            </a:pPr>
            <a:r>
              <a:rPr lang="en-GB" dirty="0"/>
              <a:t>Typescript: type checking</a:t>
            </a:r>
          </a:p>
          <a:p>
            <a:pPr marL="285750" indent="-285750">
              <a:buFont typeface="Arial" panose="020B0604020202020204" pitchFamily="34" charset="0"/>
              <a:buChar char="•"/>
            </a:pPr>
            <a:r>
              <a:rPr lang="en-GB" dirty="0"/>
              <a:t>Webpack: </a:t>
            </a:r>
            <a:r>
              <a:rPr lang="en-GB" dirty="0" err="1"/>
              <a:t>Javascript</a:t>
            </a:r>
            <a:r>
              <a:rPr lang="en-GB" dirty="0"/>
              <a:t> module bundler</a:t>
            </a:r>
          </a:p>
        </p:txBody>
      </p:sp>
      <p:sp>
        <p:nvSpPr>
          <p:cNvPr id="1777" name="Google Shape;177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Background - Frontend</a:t>
            </a:r>
          </a:p>
        </p:txBody>
      </p:sp>
      <p:sp>
        <p:nvSpPr>
          <p:cNvPr id="1778" name="Google Shape;1778;p67"/>
          <p:cNvSpPr/>
          <p:nvPr/>
        </p:nvSpPr>
        <p:spPr>
          <a:xfrm>
            <a:off x="5592530" y="1562050"/>
            <a:ext cx="2831464" cy="223619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67"/>
          <p:cNvGrpSpPr/>
          <p:nvPr/>
        </p:nvGrpSpPr>
        <p:grpSpPr>
          <a:xfrm>
            <a:off x="8134303" y="4291453"/>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Marcador de Posição de Conteúdo 4">
            <a:extLst>
              <a:ext uri="{FF2B5EF4-FFF2-40B4-BE49-F238E27FC236}">
                <a16:creationId xmlns:a16="http://schemas.microsoft.com/office/drawing/2014/main" id="{2120BE5F-3936-B143-9A6E-B6CBC172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433" y="1994888"/>
            <a:ext cx="919213" cy="935088"/>
          </a:xfrm>
          <a:prstGeom prst="rect">
            <a:avLst/>
          </a:prstGeom>
        </p:spPr>
      </p:pic>
      <p:pic>
        <p:nvPicPr>
          <p:cNvPr id="4" name="Imagem 3">
            <a:extLst>
              <a:ext uri="{FF2B5EF4-FFF2-40B4-BE49-F238E27FC236}">
                <a16:creationId xmlns:a16="http://schemas.microsoft.com/office/drawing/2014/main" id="{AB9FB180-D46F-84EF-31A4-4DBCCC23B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41" y="2061513"/>
            <a:ext cx="863651" cy="804126"/>
          </a:xfrm>
          <a:prstGeom prst="rect">
            <a:avLst/>
          </a:prstGeom>
        </p:spPr>
      </p:pic>
      <p:sp>
        <p:nvSpPr>
          <p:cNvPr id="5" name="CaixaDeTexto 4">
            <a:extLst>
              <a:ext uri="{FF2B5EF4-FFF2-40B4-BE49-F238E27FC236}">
                <a16:creationId xmlns:a16="http://schemas.microsoft.com/office/drawing/2014/main" id="{A60B15C0-5081-7DEC-B14E-E1C6DF352614}"/>
              </a:ext>
            </a:extLst>
          </p:cNvPr>
          <p:cNvSpPr txBox="1"/>
          <p:nvPr/>
        </p:nvSpPr>
        <p:spPr>
          <a:xfrm>
            <a:off x="8763562" y="4723941"/>
            <a:ext cx="383438" cy="307777"/>
          </a:xfrm>
          <a:prstGeom prst="rect">
            <a:avLst/>
          </a:prstGeom>
          <a:noFill/>
        </p:spPr>
        <p:txBody>
          <a:bodyPr wrap="none" rtlCol="0">
            <a:spAutoFit/>
          </a:bodyPr>
          <a:lstStyle/>
          <a:p>
            <a:r>
              <a:rPr lang="en-GB"/>
              <a:t>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Overview</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aptura de ecrã, diagrama&#10;&#10;Descrição gerada automaticamente">
            <a:extLst>
              <a:ext uri="{FF2B5EF4-FFF2-40B4-BE49-F238E27FC236}">
                <a16:creationId xmlns:a16="http://schemas.microsoft.com/office/drawing/2014/main" id="{A176BDD7-4AA8-96EA-87EB-A97F0EDE7CFF}"/>
              </a:ext>
            </a:extLst>
          </p:cNvPr>
          <p:cNvPicPr>
            <a:picLocks noChangeAspect="1"/>
          </p:cNvPicPr>
          <p:nvPr/>
        </p:nvPicPr>
        <p:blipFill>
          <a:blip r:embed="rId3"/>
          <a:stretch>
            <a:fillRect/>
          </a:stretch>
        </p:blipFill>
        <p:spPr>
          <a:xfrm>
            <a:off x="505781" y="1887336"/>
            <a:ext cx="8132437" cy="2449289"/>
          </a:xfrm>
          <a:prstGeom prst="rect">
            <a:avLst/>
          </a:prstGeom>
        </p:spPr>
      </p:pic>
    </p:spTree>
    <p:extLst>
      <p:ext uri="{BB962C8B-B14F-4D97-AF65-F5344CB8AC3E}">
        <p14:creationId xmlns:p14="http://schemas.microsoft.com/office/powerpoint/2010/main" val="388201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MCU Behaviour</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indent="-457200">
              <a:buFont typeface="+mj-lt"/>
              <a:buAutoNum type="arabicPeriod"/>
            </a:pPr>
            <a:r>
              <a:rPr lang="en-GB" dirty="0"/>
              <a:t>Wake up;</a:t>
            </a:r>
          </a:p>
          <a:p>
            <a:pPr indent="-457200">
              <a:buFont typeface="+mj-lt"/>
              <a:buAutoNum type="arabicPeriod"/>
            </a:pPr>
            <a:r>
              <a:rPr lang="en-GB" dirty="0"/>
              <a:t>Checks Wake Up cause;</a:t>
            </a:r>
          </a:p>
          <a:p>
            <a:pPr indent="-457200">
              <a:buFont typeface="+mj-lt"/>
              <a:buAutoNum type="arabicPeriod"/>
            </a:pPr>
            <a:r>
              <a:rPr lang="en-GB" dirty="0"/>
              <a:t>Sends wake-up log to backend, if necessary;</a:t>
            </a:r>
          </a:p>
          <a:p>
            <a:pPr indent="-457200">
              <a:buFont typeface="+mj-lt"/>
              <a:buAutoNum type="arabicPeriod"/>
            </a:pPr>
            <a:r>
              <a:rPr lang="en-GB" dirty="0"/>
              <a:t>Makes sensor readings (all sensors or just water sensor);</a:t>
            </a:r>
          </a:p>
          <a:p>
            <a:pPr indent="-457200">
              <a:buFont typeface="+mj-lt"/>
              <a:buAutoNum type="arabicPeriod"/>
            </a:pPr>
            <a:r>
              <a:rPr lang="en-GB" dirty="0"/>
              <a:t>Transmits readings to backend;</a:t>
            </a:r>
          </a:p>
          <a:p>
            <a:pPr indent="-457200">
              <a:buFont typeface="+mj-lt"/>
              <a:buAutoNum type="arabicPeriod"/>
            </a:pPr>
            <a:r>
              <a:rPr lang="en-GB" dirty="0"/>
              <a:t>Goes to sleep for 6 hours;</a:t>
            </a:r>
          </a:p>
        </p:txBody>
      </p:sp>
    </p:spTree>
    <p:extLst>
      <p:ext uri="{BB962C8B-B14F-4D97-AF65-F5344CB8AC3E}">
        <p14:creationId xmlns:p14="http://schemas.microsoft.com/office/powerpoint/2010/main" val="918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Proactive Sensor Calibration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6"/>
            <a:ext cx="8480581" cy="3146262"/>
          </a:xfrm>
          <a:prstGeom prst="rect">
            <a:avLst/>
          </a:prstGeom>
        </p:spPr>
        <p:txBody>
          <a:bodyPr spcFirstLastPara="1" wrap="square" lIns="91425" tIns="91425" rIns="91425" bIns="91425" anchor="ctr" anchorCtr="0">
            <a:noAutofit/>
          </a:bodyPr>
          <a:lstStyle/>
          <a:p>
            <a:pPr marL="0" indent="0"/>
            <a:endParaRPr lang="en-GB" dirty="0"/>
          </a:p>
        </p:txBody>
      </p:sp>
    </p:spTree>
    <p:extLst>
      <p:ext uri="{BB962C8B-B14F-4D97-AF65-F5344CB8AC3E}">
        <p14:creationId xmlns:p14="http://schemas.microsoft.com/office/powerpoint/2010/main" val="37698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651369"/>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ESP Consumption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file, diagrama, Gráfico&#10;&#10;Descrição gerada automaticamente">
            <a:extLst>
              <a:ext uri="{FF2B5EF4-FFF2-40B4-BE49-F238E27FC236}">
                <a16:creationId xmlns:a16="http://schemas.microsoft.com/office/drawing/2014/main" id="{7655B40E-B12C-6BE3-6C7F-3513BB244C27}"/>
              </a:ext>
            </a:extLst>
          </p:cNvPr>
          <p:cNvPicPr>
            <a:picLocks noChangeAspect="1"/>
          </p:cNvPicPr>
          <p:nvPr/>
        </p:nvPicPr>
        <p:blipFill>
          <a:blip r:embed="rId3"/>
          <a:stretch>
            <a:fillRect/>
          </a:stretch>
        </p:blipFill>
        <p:spPr>
          <a:xfrm>
            <a:off x="416313" y="1326404"/>
            <a:ext cx="5055220" cy="2689713"/>
          </a:xfrm>
          <a:prstGeom prst="rect">
            <a:avLst/>
          </a:prstGeom>
        </p:spPr>
      </p:pic>
      <p:pic>
        <p:nvPicPr>
          <p:cNvPr id="8" name="Imagem 7">
            <a:extLst>
              <a:ext uri="{FF2B5EF4-FFF2-40B4-BE49-F238E27FC236}">
                <a16:creationId xmlns:a16="http://schemas.microsoft.com/office/drawing/2014/main" id="{3078E515-154E-596B-1FD9-442223560088}"/>
              </a:ext>
            </a:extLst>
          </p:cNvPr>
          <p:cNvPicPr>
            <a:picLocks noChangeAspect="1"/>
          </p:cNvPicPr>
          <p:nvPr/>
        </p:nvPicPr>
        <p:blipFill>
          <a:blip r:embed="rId4"/>
          <a:stretch>
            <a:fillRect/>
          </a:stretch>
        </p:blipFill>
        <p:spPr>
          <a:xfrm>
            <a:off x="5472380" y="1340619"/>
            <a:ext cx="3351953" cy="2689713"/>
          </a:xfrm>
          <a:prstGeom prst="rect">
            <a:avLst/>
          </a:prstGeom>
        </p:spPr>
      </p:pic>
      <p:sp>
        <p:nvSpPr>
          <p:cNvPr id="9" name="CaixaDeTexto 8">
            <a:extLst>
              <a:ext uri="{FF2B5EF4-FFF2-40B4-BE49-F238E27FC236}">
                <a16:creationId xmlns:a16="http://schemas.microsoft.com/office/drawing/2014/main" id="{AA52CE51-0008-B0A9-3EFA-D72E4A7E250F}"/>
              </a:ext>
            </a:extLst>
          </p:cNvPr>
          <p:cNvSpPr txBox="1"/>
          <p:nvPr/>
        </p:nvSpPr>
        <p:spPr>
          <a:xfrm>
            <a:off x="989752" y="4361326"/>
            <a:ext cx="5718788" cy="261610"/>
          </a:xfrm>
          <a:prstGeom prst="rect">
            <a:avLst/>
          </a:prstGeom>
          <a:noFill/>
        </p:spPr>
        <p:txBody>
          <a:bodyPr wrap="square" rtlCol="0">
            <a:spAutoFit/>
          </a:bodyPr>
          <a:lstStyle/>
          <a:p>
            <a:r>
              <a:rPr lang="pt-PT" sz="1100" b="0" i="0" dirty="0">
                <a:effectLst/>
                <a:latin typeface="Arial" panose="020B0604020202020204" pitchFamily="34" charset="0"/>
              </a:rPr>
              <a:t>(</a:t>
            </a:r>
            <a:r>
              <a:rPr lang="pt-PT" sz="1100" b="0" i="0" dirty="0" err="1">
                <a:effectLst/>
                <a:latin typeface="Arial" panose="020B0604020202020204" pitchFamily="34" charset="0"/>
              </a:rPr>
              <a:t>EnergyPerCycle</a:t>
            </a:r>
            <a:r>
              <a:rPr lang="pt-PT" sz="1100" b="0" i="0" dirty="0">
                <a:effectLst/>
                <a:latin typeface="Arial" panose="020B0604020202020204" pitchFamily="34" charset="0"/>
              </a:rPr>
              <a:t> + EnergyPer6HourInDeepSleep) ∗ </a:t>
            </a:r>
            <a:r>
              <a:rPr lang="pt-PT" sz="1100" b="0" i="0" dirty="0" err="1">
                <a:effectLst/>
                <a:latin typeface="Arial" panose="020B0604020202020204" pitchFamily="34" charset="0"/>
              </a:rPr>
              <a:t>NumberOfWakeUps</a:t>
            </a:r>
            <a:r>
              <a:rPr lang="pt-PT" sz="1100" b="0" i="0" dirty="0">
                <a:effectLst/>
                <a:latin typeface="Arial" panose="020B0604020202020204" pitchFamily="34" charset="0"/>
              </a:rPr>
              <a:t> = 3400</a:t>
            </a:r>
            <a:endParaRPr lang="en-GB" sz="1100" dirty="0"/>
          </a:p>
        </p:txBody>
      </p:sp>
    </p:spTree>
    <p:extLst>
      <p:ext uri="{BB962C8B-B14F-4D97-AF65-F5344CB8AC3E}">
        <p14:creationId xmlns:p14="http://schemas.microsoft.com/office/powerpoint/2010/main" val="254405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Assembly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ircuito, Engenharia eletrónica, diagrama&#10;&#10;Descrição gerada automaticamente">
            <a:extLst>
              <a:ext uri="{FF2B5EF4-FFF2-40B4-BE49-F238E27FC236}">
                <a16:creationId xmlns:a16="http://schemas.microsoft.com/office/drawing/2014/main" id="{302D913E-C508-4740-A9B6-64E803C6AFB7}"/>
              </a:ext>
            </a:extLst>
          </p:cNvPr>
          <p:cNvPicPr>
            <a:picLocks noChangeAspect="1"/>
          </p:cNvPicPr>
          <p:nvPr/>
        </p:nvPicPr>
        <p:blipFill>
          <a:blip r:embed="rId3"/>
          <a:stretch>
            <a:fillRect/>
          </a:stretch>
        </p:blipFill>
        <p:spPr>
          <a:xfrm>
            <a:off x="710192" y="1762599"/>
            <a:ext cx="3690199" cy="2460132"/>
          </a:xfrm>
          <a:prstGeom prst="rect">
            <a:avLst/>
          </a:prstGeom>
        </p:spPr>
      </p:pic>
    </p:spTree>
    <p:extLst>
      <p:ext uri="{BB962C8B-B14F-4D97-AF65-F5344CB8AC3E}">
        <p14:creationId xmlns:p14="http://schemas.microsoft.com/office/powerpoint/2010/main" val="281497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955519" y="3326554"/>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Database</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texto, captura de ecrã, círculo, Tipo de letra&#10;&#10;Descrição gerada automaticamente">
            <a:extLst>
              <a:ext uri="{FF2B5EF4-FFF2-40B4-BE49-F238E27FC236}">
                <a16:creationId xmlns:a16="http://schemas.microsoft.com/office/drawing/2014/main" id="{3D5F41AA-DB4E-3F74-2A8B-09D83AAAF43A}"/>
              </a:ext>
            </a:extLst>
          </p:cNvPr>
          <p:cNvPicPr>
            <a:picLocks noChangeAspect="1"/>
          </p:cNvPicPr>
          <p:nvPr/>
        </p:nvPicPr>
        <p:blipFill>
          <a:blip r:embed="rId3"/>
          <a:stretch>
            <a:fillRect/>
          </a:stretch>
        </p:blipFill>
        <p:spPr>
          <a:xfrm>
            <a:off x="2959776" y="736325"/>
            <a:ext cx="5503004" cy="3670850"/>
          </a:xfrm>
          <a:prstGeom prst="rect">
            <a:avLst/>
          </a:prstGeom>
        </p:spPr>
      </p:pic>
      <p:pic>
        <p:nvPicPr>
          <p:cNvPr id="5" name="Imagem 4" descr="Uma imagem com texto, captura de ecrã, diagrama, círculo&#10;&#10;Descrição gerada automaticamente">
            <a:extLst>
              <a:ext uri="{FF2B5EF4-FFF2-40B4-BE49-F238E27FC236}">
                <a16:creationId xmlns:a16="http://schemas.microsoft.com/office/drawing/2014/main" id="{FF353556-54AD-637C-598C-328F4AEDE4D5}"/>
              </a:ext>
            </a:extLst>
          </p:cNvPr>
          <p:cNvPicPr>
            <a:picLocks noChangeAspect="1"/>
          </p:cNvPicPr>
          <p:nvPr/>
        </p:nvPicPr>
        <p:blipFill>
          <a:blip r:embed="rId4"/>
          <a:stretch>
            <a:fillRect/>
          </a:stretch>
        </p:blipFill>
        <p:spPr>
          <a:xfrm>
            <a:off x="304059" y="736325"/>
            <a:ext cx="2244808" cy="1541307"/>
          </a:xfrm>
          <a:prstGeom prst="rect">
            <a:avLst/>
          </a:prstGeom>
        </p:spPr>
      </p:pic>
    </p:spTree>
    <p:extLst>
      <p:ext uri="{BB962C8B-B14F-4D97-AF65-F5344CB8AC3E}">
        <p14:creationId xmlns:p14="http://schemas.microsoft.com/office/powerpoint/2010/main" val="39474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MQTT Borker - Topics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3419707" y="1455475"/>
            <a:ext cx="5350806" cy="3688025"/>
          </a:xfrm>
          <a:prstGeom prst="rect">
            <a:avLst/>
          </a:prstGeom>
        </p:spPr>
        <p:txBody>
          <a:bodyPr spcFirstLastPara="1" wrap="square" lIns="91425" tIns="91425" rIns="91425" bIns="91425" anchor="ctr" anchorCtr="0">
            <a:noAutofit/>
          </a:bodyPr>
          <a:lstStyle/>
          <a:p>
            <a:pPr marL="0" indent="0"/>
            <a:r>
              <a:rPr lang="en-US" sz="1600" b="1" dirty="0" err="1"/>
              <a:t>sensor_record</a:t>
            </a:r>
            <a:r>
              <a:rPr lang="en-US" sz="1600" b="1" dirty="0"/>
              <a:t>: </a:t>
            </a:r>
            <a:r>
              <a:rPr lang="en-US" sz="1600" dirty="0"/>
              <a:t>Data collected from sensor {“</a:t>
            </a:r>
            <a:r>
              <a:rPr lang="en-US" sz="1600" dirty="0" err="1"/>
              <a:t>device_id</a:t>
            </a:r>
            <a:r>
              <a:rPr lang="en-US" sz="1600" dirty="0"/>
              <a:t>": “device1", "value": 8.0, "timestamp": 1656330216, "</a:t>
            </a:r>
            <a:r>
              <a:rPr lang="en-US" sz="1600" dirty="0" err="1"/>
              <a:t>sensor_type</a:t>
            </a:r>
            <a:r>
              <a:rPr lang="en-US" sz="1600" dirty="0"/>
              <a:t>": “temperature”} </a:t>
            </a:r>
            <a:endParaRPr lang="en-US" sz="1600" b="1" dirty="0"/>
          </a:p>
          <a:p>
            <a:pPr marL="0" indent="0"/>
            <a:endParaRPr lang="en-US" sz="1600" b="1" dirty="0"/>
          </a:p>
          <a:p>
            <a:pPr marL="0" indent="0"/>
            <a:r>
              <a:rPr lang="en-US" sz="1600" b="1" dirty="0" err="1"/>
              <a:t>device_wake_up_log</a:t>
            </a:r>
            <a:r>
              <a:rPr lang="en-US" sz="1600" b="1" dirty="0"/>
              <a:t>: </a:t>
            </a:r>
            <a:r>
              <a:rPr lang="en-US" sz="1600" dirty="0"/>
              <a:t>MCU wake up reason {"</a:t>
            </a:r>
            <a:r>
              <a:rPr lang="en-US" sz="1600" dirty="0" err="1"/>
              <a:t>device_id</a:t>
            </a:r>
            <a:r>
              <a:rPr lang="en-US" sz="1600" dirty="0"/>
              <a:t>": “device1”, "timestamp": 1686330216, "reason": “power on"} </a:t>
            </a:r>
          </a:p>
          <a:p>
            <a:pPr marL="0" indent="0"/>
            <a:endParaRPr lang="en-US" sz="1600" dirty="0"/>
          </a:p>
          <a:p>
            <a:pPr marL="0" indent="0"/>
            <a:r>
              <a:rPr lang="en-US" sz="1600" b="1" dirty="0" err="1"/>
              <a:t>error_reading</a:t>
            </a:r>
            <a:r>
              <a:rPr lang="en-US" sz="1600" b="1" dirty="0"/>
              <a:t>: </a:t>
            </a:r>
            <a:r>
              <a:rPr lang="en-US" sz="1600" dirty="0"/>
              <a:t>Failed attempt to read from sensor {"</a:t>
            </a:r>
            <a:r>
              <a:rPr lang="en-US" sz="1600" dirty="0" err="1"/>
              <a:t>device_id</a:t>
            </a:r>
            <a:r>
              <a:rPr lang="en-US" sz="1600" dirty="0"/>
              <a:t>": “device1", "timestamp": 1686330266, "</a:t>
            </a:r>
            <a:r>
              <a:rPr lang="en-US" sz="1600" dirty="0" err="1"/>
              <a:t>sensor_type</a:t>
            </a:r>
            <a:r>
              <a:rPr lang="en-US" sz="1600" dirty="0"/>
              <a:t>": “initial-</a:t>
            </a:r>
            <a:r>
              <a:rPr lang="en-US" sz="1600" dirty="0" err="1"/>
              <a:t>ph</a:t>
            </a:r>
            <a:r>
              <a:rPr lang="en-US" sz="1600" dirty="0"/>
              <a:t>”}</a:t>
            </a:r>
            <a:endParaRPr lang="en-GB" sz="1600" dirty="0"/>
          </a:p>
        </p:txBody>
      </p:sp>
      <p:sp>
        <p:nvSpPr>
          <p:cNvPr id="7" name="CaixaDeTexto 6">
            <a:extLst>
              <a:ext uri="{FF2B5EF4-FFF2-40B4-BE49-F238E27FC236}">
                <a16:creationId xmlns:a16="http://schemas.microsoft.com/office/drawing/2014/main" id="{EC83AFE8-AC8E-2A6E-9181-0DED0E6CB382}"/>
              </a:ext>
            </a:extLst>
          </p:cNvPr>
          <p:cNvSpPr txBox="1"/>
          <p:nvPr/>
        </p:nvSpPr>
        <p:spPr>
          <a:xfrm>
            <a:off x="710192" y="2837822"/>
            <a:ext cx="1858537" cy="307777"/>
          </a:xfrm>
          <a:prstGeom prst="rect">
            <a:avLst/>
          </a:prstGeom>
          <a:noFill/>
        </p:spPr>
        <p:txBody>
          <a:bodyPr wrap="square" rtlCol="0">
            <a:spAutoFit/>
          </a:bodyPr>
          <a:lstStyle/>
          <a:p>
            <a:r>
              <a:rPr lang="pt-PT" dirty="0"/>
              <a:t>3 </a:t>
            </a:r>
            <a:r>
              <a:rPr lang="pt-PT" dirty="0" err="1"/>
              <a:t>Topics</a:t>
            </a:r>
            <a:endParaRPr lang="en-GB" dirty="0"/>
          </a:p>
        </p:txBody>
      </p:sp>
    </p:spTree>
    <p:extLst>
      <p:ext uri="{BB962C8B-B14F-4D97-AF65-F5344CB8AC3E}">
        <p14:creationId xmlns:p14="http://schemas.microsoft.com/office/powerpoint/2010/main" val="222725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5099" y="999888"/>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745" name="Google Shape;745;p39"/>
          <p:cNvSpPr txBox="1">
            <a:spLocks noGrp="1"/>
          </p:cNvSpPr>
          <p:nvPr>
            <p:ph type="subTitle" idx="1"/>
          </p:nvPr>
        </p:nvSpPr>
        <p:spPr>
          <a:xfrm>
            <a:off x="715099" y="2174875"/>
            <a:ext cx="4661100" cy="2177451"/>
          </a:xfrm>
          <a:prstGeom prst="rect">
            <a:avLst/>
          </a:prstGeom>
        </p:spPr>
        <p:txBody>
          <a:bodyPr spcFirstLastPara="1" wrap="square" lIns="91425" tIns="91425" rIns="91425" bIns="91425" anchor="ctr" anchorCtr="0">
            <a:noAutofit/>
          </a:bodyPr>
          <a:lstStyle/>
          <a:p>
            <a:pPr marL="0" lvl="0" indent="0"/>
            <a:r>
              <a:rPr lang="en-US" dirty="0"/>
              <a:t>Solution that leverages the power of the Internet of Things (IoT) to monitor pH levels of water in a </a:t>
            </a:r>
            <a:r>
              <a:rPr lang="en-US" dirty="0" err="1"/>
              <a:t>neutralisation</a:t>
            </a:r>
            <a:r>
              <a:rPr lang="en-US" dirty="0"/>
              <a:t> device, allowing clients to be informed when the device is in need for maintenance.</a:t>
            </a:r>
          </a:p>
        </p:txBody>
      </p:sp>
      <p:pic>
        <p:nvPicPr>
          <p:cNvPr id="3" name="Marcador de Posição de Conteúdo 10" descr="Uma imagem com cilindro, Peça de automóvel&#10;&#10;Descrição gerada automaticamente">
            <a:extLst>
              <a:ext uri="{FF2B5EF4-FFF2-40B4-BE49-F238E27FC236}">
                <a16:creationId xmlns:a16="http://schemas.microsoft.com/office/drawing/2014/main" id="{08BBE19F-CAED-DBBC-D15B-E41492883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2496770"/>
            <a:ext cx="2734408" cy="1538655"/>
          </a:xfrm>
          <a:prstGeom prst="rect">
            <a:avLst/>
          </a:prstGeom>
        </p:spPr>
      </p:pic>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Sensor </a:t>
            </a:r>
            <a:r>
              <a:rPr lang="pt-PT" dirty="0" err="1"/>
              <a:t>Analysis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6" name="Subtítulo 5">
            <a:extLst>
              <a:ext uri="{FF2B5EF4-FFF2-40B4-BE49-F238E27FC236}">
                <a16:creationId xmlns:a16="http://schemas.microsoft.com/office/drawing/2014/main" id="{045C4224-FD38-7581-7AFC-EF698CB42F14}"/>
              </a:ext>
            </a:extLst>
          </p:cNvPr>
          <p:cNvSpPr>
            <a:spLocks noGrp="1"/>
          </p:cNvSpPr>
          <p:nvPr>
            <p:ph type="subTitle" idx="1"/>
          </p:nvPr>
        </p:nvSpPr>
        <p:spPr>
          <a:xfrm>
            <a:off x="405743" y="2335658"/>
            <a:ext cx="8332514" cy="1290000"/>
          </a:xfrm>
        </p:spPr>
        <p:txBody>
          <a:bodyPr/>
          <a:lstStyle/>
          <a:p>
            <a:r>
              <a:rPr lang="en-GB" dirty="0"/>
              <a:t>A configuration file is used to define each sensor upper and lower bound threshold</a:t>
            </a:r>
          </a:p>
        </p:txBody>
      </p:sp>
    </p:spTree>
    <p:extLst>
      <p:ext uri="{BB962C8B-B14F-4D97-AF65-F5344CB8AC3E}">
        <p14:creationId xmlns:p14="http://schemas.microsoft.com/office/powerpoint/2010/main" val="422540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B</a:t>
            </a:r>
            <a:r>
              <a:rPr lang="en" dirty="0"/>
              <a:t>ackend API</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710192" y="1849485"/>
            <a:ext cx="2479057" cy="2385432"/>
          </a:xfrm>
          <a:prstGeom prst="rect">
            <a:avLst/>
          </a:prstGeom>
        </p:spPr>
        <p:txBody>
          <a:bodyPr spcFirstLastPara="1" wrap="square" lIns="91425" tIns="91425" rIns="91425" bIns="91425" anchor="ctr" anchorCtr="0">
            <a:noAutofit/>
          </a:bodyPr>
          <a:lstStyle/>
          <a:p>
            <a:pPr marL="0" indent="0" algn="ctr"/>
            <a:r>
              <a:rPr lang="en-GB" sz="1600" dirty="0"/>
              <a:t>Non Authenticated</a:t>
            </a:r>
          </a:p>
          <a:p>
            <a:pPr marL="0" indent="0" algn="ctr"/>
            <a:endParaRPr lang="en-GB" sz="1600" dirty="0"/>
          </a:p>
          <a:p>
            <a:pPr marL="0" indent="0" algn="ctr"/>
            <a:r>
              <a:rPr lang="pt-PT" sz="1600" dirty="0"/>
              <a:t>- </a:t>
            </a:r>
            <a:r>
              <a:rPr lang="pt-PT" sz="1600" dirty="0" err="1"/>
              <a:t>Create</a:t>
            </a:r>
            <a:r>
              <a:rPr lang="pt-PT" sz="1600" dirty="0"/>
              <a:t> </a:t>
            </a:r>
            <a:r>
              <a:rPr lang="pt-PT" sz="1600" dirty="0" err="1"/>
              <a:t>an</a:t>
            </a:r>
            <a:r>
              <a:rPr lang="pt-PT" sz="1600" dirty="0"/>
              <a:t> account - Login </a:t>
            </a:r>
            <a:endParaRPr lang="en-GB" sz="1600" dirty="0"/>
          </a:p>
        </p:txBody>
      </p:sp>
      <p:sp>
        <p:nvSpPr>
          <p:cNvPr id="8" name="Google Shape;928;p43">
            <a:extLst>
              <a:ext uri="{FF2B5EF4-FFF2-40B4-BE49-F238E27FC236}">
                <a16:creationId xmlns:a16="http://schemas.microsoft.com/office/drawing/2014/main" id="{0206AE0D-8204-4F38-9ED9-C0F981952F83}"/>
              </a:ext>
            </a:extLst>
          </p:cNvPr>
          <p:cNvSpPr txBox="1">
            <a:spLocks/>
          </p:cNvSpPr>
          <p:nvPr/>
        </p:nvSpPr>
        <p:spPr>
          <a:xfrm>
            <a:off x="5688679" y="18494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Admin</a:t>
            </a:r>
            <a:endParaRPr lang="pt-PT" sz="1600" dirty="0"/>
          </a:p>
          <a:p>
            <a:pPr marL="0" indent="0" algn="ctr"/>
            <a:endParaRPr lang="pt-PT" sz="1600" dirty="0"/>
          </a:p>
          <a:p>
            <a:pPr marL="0" indent="0" algn="ctr"/>
            <a:r>
              <a:rPr lang="en-US" sz="1600" dirty="0"/>
              <a:t>- List all users - List all user devices - Visualize sensor data from a user - Visualize device logs from a user</a:t>
            </a:r>
            <a:endParaRPr lang="en-GB" sz="1600" dirty="0"/>
          </a:p>
        </p:txBody>
      </p:sp>
      <p:sp>
        <p:nvSpPr>
          <p:cNvPr id="9" name="Google Shape;928;p43">
            <a:extLst>
              <a:ext uri="{FF2B5EF4-FFF2-40B4-BE49-F238E27FC236}">
                <a16:creationId xmlns:a16="http://schemas.microsoft.com/office/drawing/2014/main" id="{FB761AA5-A87C-9EDB-9C93-9A7F7CAF2818}"/>
              </a:ext>
            </a:extLst>
          </p:cNvPr>
          <p:cNvSpPr txBox="1">
            <a:spLocks/>
          </p:cNvSpPr>
          <p:nvPr/>
        </p:nvSpPr>
        <p:spPr>
          <a:xfrm>
            <a:off x="3423656" y="20018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Client</a:t>
            </a:r>
            <a:endParaRPr lang="pt-PT" sz="1600" dirty="0"/>
          </a:p>
          <a:p>
            <a:pPr marL="0" indent="0" algn="ctr"/>
            <a:endParaRPr lang="en-GB" sz="1600" dirty="0"/>
          </a:p>
          <a:p>
            <a:pPr marL="0" indent="0" algn="ctr"/>
            <a:r>
              <a:rPr lang="pt-PT" sz="1600" dirty="0"/>
              <a:t>- </a:t>
            </a:r>
            <a:r>
              <a:rPr lang="pt-PT" sz="1600" dirty="0" err="1"/>
              <a:t>Create</a:t>
            </a:r>
            <a:r>
              <a:rPr lang="pt-PT" sz="1600" dirty="0"/>
              <a:t> </a:t>
            </a:r>
            <a:r>
              <a:rPr lang="pt-PT" sz="1600" dirty="0" err="1"/>
              <a:t>device</a:t>
            </a:r>
            <a:r>
              <a:rPr lang="pt-PT" sz="1600" dirty="0"/>
              <a:t> - Access </a:t>
            </a:r>
            <a:r>
              <a:rPr lang="pt-PT" sz="1600" dirty="0" err="1"/>
              <a:t>own</a:t>
            </a:r>
            <a:r>
              <a:rPr lang="pt-PT" sz="1600" dirty="0"/>
              <a:t> </a:t>
            </a:r>
            <a:r>
              <a:rPr lang="pt-PT" sz="1600" dirty="0" err="1"/>
              <a:t>devices</a:t>
            </a:r>
            <a:r>
              <a:rPr lang="pt-PT" sz="1600" dirty="0"/>
              <a:t> - Visualize sensor data - Visualize </a:t>
            </a:r>
            <a:r>
              <a:rPr lang="pt-PT" sz="1600" dirty="0" err="1"/>
              <a:t>device</a:t>
            </a:r>
            <a:r>
              <a:rPr lang="pt-PT" sz="1600" dirty="0"/>
              <a:t> </a:t>
            </a:r>
            <a:r>
              <a:rPr lang="pt-PT" sz="1600" dirty="0" err="1"/>
              <a:t>logs</a:t>
            </a:r>
            <a:endParaRPr lang="en-GB" sz="1600" dirty="0"/>
          </a:p>
        </p:txBody>
      </p:sp>
    </p:spTree>
    <p:extLst>
      <p:ext uri="{BB962C8B-B14F-4D97-AF65-F5344CB8AC3E}">
        <p14:creationId xmlns:p14="http://schemas.microsoft.com/office/powerpoint/2010/main" val="391279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Security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277045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Deploy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diagrama, captura de ecrã, file&#10;&#10;Descrição gerada automaticamente">
            <a:extLst>
              <a:ext uri="{FF2B5EF4-FFF2-40B4-BE49-F238E27FC236}">
                <a16:creationId xmlns:a16="http://schemas.microsoft.com/office/drawing/2014/main" id="{416AA980-9729-DE0B-A4B9-61E5E346D50B}"/>
              </a:ext>
            </a:extLst>
          </p:cNvPr>
          <p:cNvPicPr>
            <a:picLocks noChangeAspect="1"/>
          </p:cNvPicPr>
          <p:nvPr/>
        </p:nvPicPr>
        <p:blipFill>
          <a:blip r:embed="rId3"/>
          <a:stretch>
            <a:fillRect/>
          </a:stretch>
        </p:blipFill>
        <p:spPr>
          <a:xfrm>
            <a:off x="2881662" y="391554"/>
            <a:ext cx="5819775" cy="4486275"/>
          </a:xfrm>
          <a:prstGeom prst="rect">
            <a:avLst/>
          </a:prstGeom>
        </p:spPr>
      </p:pic>
    </p:spTree>
    <p:extLst>
      <p:ext uri="{BB962C8B-B14F-4D97-AF65-F5344CB8AC3E}">
        <p14:creationId xmlns:p14="http://schemas.microsoft.com/office/powerpoint/2010/main" val="219283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Future </a:t>
            </a:r>
            <a:r>
              <a:rPr lang="pt-PT" dirty="0" err="1"/>
              <a:t>Work</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380944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sp>
        <p:nvSpPr>
          <p:cNvPr id="5" name="Google Shape;974;p45">
            <a:extLst>
              <a:ext uri="{FF2B5EF4-FFF2-40B4-BE49-F238E27FC236}">
                <a16:creationId xmlns:a16="http://schemas.microsoft.com/office/drawing/2014/main" id="{7F79132D-72A0-DED4-0978-7995E1A86202}"/>
              </a:ext>
            </a:extLst>
          </p:cNvPr>
          <p:cNvSpPr txBox="1">
            <a:spLocks/>
          </p:cNvSpPr>
          <p:nvPr/>
        </p:nvSpPr>
        <p:spPr>
          <a:xfrm>
            <a:off x="1843877" y="2714254"/>
            <a:ext cx="5455200" cy="102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110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r>
              <a:rPr lang="en-US" sz="4000"/>
              <a:t>Questions ?</a:t>
            </a:r>
          </a:p>
        </p:txBody>
      </p:sp>
      <p:sp>
        <p:nvSpPr>
          <p:cNvPr id="2" name="CaixaDeTexto 1">
            <a:extLst>
              <a:ext uri="{FF2B5EF4-FFF2-40B4-BE49-F238E27FC236}">
                <a16:creationId xmlns:a16="http://schemas.microsoft.com/office/drawing/2014/main" id="{17DA73A6-9B1B-743D-7B94-0E29889CA551}"/>
              </a:ext>
            </a:extLst>
          </p:cNvPr>
          <p:cNvSpPr txBox="1"/>
          <p:nvPr/>
        </p:nvSpPr>
        <p:spPr>
          <a:xfrm>
            <a:off x="8763562" y="4723941"/>
            <a:ext cx="383438" cy="307777"/>
          </a:xfrm>
          <a:prstGeom prst="rect">
            <a:avLst/>
          </a:prstGeom>
          <a:noFill/>
        </p:spPr>
        <p:txBody>
          <a:bodyPr wrap="none" rtlCol="0">
            <a:spAutoFit/>
          </a:bodyPr>
          <a:lstStyle/>
          <a:p>
            <a:r>
              <a:rPr lang="en-GB"/>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Objectives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dirty="0"/>
              <a:t>An electronic system designed to be energy-efficient, equipped with sensors for collecting data, and capable of transmitting the data to the cloud.</a:t>
            </a:r>
          </a:p>
          <a:p>
            <a:pPr lvl="0" indent="-457200" algn="l" rtl="0">
              <a:spcBef>
                <a:spcPts val="0"/>
              </a:spcBef>
              <a:spcAft>
                <a:spcPts val="0"/>
              </a:spcAft>
              <a:buFont typeface="+mj-lt"/>
              <a:buAutoNum type="arabicPeriod"/>
            </a:pPr>
            <a:r>
              <a:rPr lang="en-GB" sz="2000" dirty="0"/>
              <a:t>A backend responsible for:</a:t>
            </a:r>
          </a:p>
          <a:p>
            <a:pPr marL="800100" lvl="1" indent="-342900" algn="l">
              <a:buFont typeface="Wingdings" panose="020B0604020202020204" pitchFamily="34" charset="0"/>
              <a:buChar char="§"/>
            </a:pPr>
            <a:r>
              <a:rPr lang="en-GB" sz="2000" dirty="0">
                <a:latin typeface="Chakra Petch Medium"/>
                <a:cs typeface="Chakra Petch Medium"/>
              </a:rPr>
              <a:t>Gather the received sensor data; </a:t>
            </a:r>
            <a:endParaRPr lang="en-GB" sz="2000" dirty="0">
              <a:latin typeface="Chakra Petch Medium" panose="020B0604020202020204" charset="-34"/>
              <a:cs typeface="Chakra Petch Medium" panose="020B0604020202020204" charset="-34"/>
            </a:endParaRPr>
          </a:p>
          <a:p>
            <a:pPr marL="800100" lvl="1" indent="-342900" algn="l">
              <a:buFont typeface="Wingdings" panose="020B0604020202020204" pitchFamily="34" charset="0"/>
              <a:buChar char="§"/>
            </a:pPr>
            <a:r>
              <a:rPr lang="en-GB" sz="2000" dirty="0">
                <a:latin typeface="Chakra Petch Medium"/>
                <a:cs typeface="Chakra Petch Medium"/>
              </a:rPr>
              <a:t>Process collected data, and alert the user, if necessary;</a:t>
            </a:r>
          </a:p>
          <a:p>
            <a:pPr marL="800100" lvl="1" indent="-342900" algn="l">
              <a:buFont typeface="Wingdings" panose="020B0604020202020204" pitchFamily="34" charset="0"/>
              <a:buChar char="§"/>
            </a:pPr>
            <a:r>
              <a:rPr lang="en-GB" sz="2000" dirty="0">
                <a:latin typeface="Chakra Petch Medium"/>
                <a:cs typeface="Chakra Petch Medium"/>
              </a:rPr>
              <a:t>Expose a Web API, allowing other applications to interact with the system.</a:t>
            </a:r>
          </a:p>
          <a:p>
            <a:pPr lvl="0" indent="-457200" algn="l" rtl="0">
              <a:spcBef>
                <a:spcPts val="0"/>
              </a:spcBef>
              <a:spcAft>
                <a:spcPts val="0"/>
              </a:spcAft>
              <a:buFont typeface="+mj-lt"/>
              <a:buAutoNum type="arabicPeriod"/>
            </a:pPr>
            <a:r>
              <a:rPr lang="en-GB" sz="2000" dirty="0"/>
              <a:t>Intuitive and secure website, to register devices and consult sensor data.</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Requirements by the company</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Cost-effective integration of the microcontroller unit into the existing product;</a:t>
            </a:r>
          </a:p>
          <a:p>
            <a:pPr indent="-457200">
              <a:buFont typeface="+mj-lt"/>
              <a:buAutoNum type="arabicPeriod"/>
            </a:pPr>
            <a:r>
              <a:rPr lang="en-US" sz="2000" dirty="0"/>
              <a:t>Prolonged battery life for minimal maintenance requirements;</a:t>
            </a:r>
          </a:p>
          <a:p>
            <a:pPr indent="-457200">
              <a:buFont typeface="+mj-lt"/>
              <a:buAutoNum type="arabicPeriod"/>
            </a:pPr>
            <a:endParaRPr lang="en-US" sz="2000" dirty="0"/>
          </a:p>
          <a:p>
            <a:pPr indent="-457200">
              <a:buFont typeface="+mj-lt"/>
              <a:buAutoNum type="arabicPeriod"/>
            </a:pPr>
            <a:r>
              <a:rPr lang="en-US" sz="2000" dirty="0"/>
              <a:t>Comprehensive documentation for user-friendly operation and understanding;</a:t>
            </a:r>
          </a:p>
          <a:p>
            <a:pPr indent="-457200">
              <a:buFont typeface="+mj-lt"/>
              <a:buAutoNum type="arabicPeriod"/>
            </a:pPr>
            <a:r>
              <a:rPr lang="en-US" sz="2000" dirty="0"/>
              <a:t>Notification to the filter owner or manager if any value exceeds a set threshold (i.e. proactive maintenance);</a:t>
            </a:r>
            <a:endParaRPr lang="en-GB" sz="2000" dirty="0"/>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308502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Additional Requirements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Intuitive and user-friendly website design for easy navigation and access to information;</a:t>
            </a:r>
          </a:p>
          <a:p>
            <a:pPr indent="-457200">
              <a:buFont typeface="+mj-lt"/>
              <a:buAutoNum type="arabicPeriod"/>
            </a:pPr>
            <a:r>
              <a:rPr lang="en-US" sz="2000" dirty="0"/>
              <a:t>Proactive sensor calibration;</a:t>
            </a:r>
          </a:p>
          <a:p>
            <a:pPr indent="-457200">
              <a:buFont typeface="+mj-lt"/>
              <a:buAutoNum type="arabicPeriod"/>
            </a:pPr>
            <a:r>
              <a:rPr lang="en-US" sz="2000" dirty="0"/>
              <a:t>Adding more sensors to gather more data from the equipment</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55993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1901-5A0E-E41D-A174-A623DC23402D}"/>
              </a:ext>
            </a:extLst>
          </p:cNvPr>
          <p:cNvSpPr>
            <a:spLocks noGrp="1"/>
          </p:cNvSpPr>
          <p:nvPr>
            <p:ph type="title"/>
          </p:nvPr>
        </p:nvSpPr>
        <p:spPr/>
        <p:txBody>
          <a:bodyPr/>
          <a:lstStyle/>
          <a:p>
            <a:r>
              <a:rPr lang="en-US" dirty="0" err="1"/>
              <a:t>SmartDoorLock</a:t>
            </a:r>
            <a:r>
              <a:rPr lang="en-US" dirty="0"/>
              <a:t>-IoT</a:t>
            </a:r>
          </a:p>
        </p:txBody>
      </p:sp>
      <p:sp>
        <p:nvSpPr>
          <p:cNvPr id="3" name="Title 2">
            <a:extLst>
              <a:ext uri="{FF2B5EF4-FFF2-40B4-BE49-F238E27FC236}">
                <a16:creationId xmlns:a16="http://schemas.microsoft.com/office/drawing/2014/main" id="{DE86E718-00C1-BE4D-B0F6-399516478FAF}"/>
              </a:ext>
            </a:extLst>
          </p:cNvPr>
          <p:cNvSpPr>
            <a:spLocks noGrp="1"/>
          </p:cNvSpPr>
          <p:nvPr>
            <p:ph type="title" idx="2"/>
          </p:nvPr>
        </p:nvSpPr>
        <p:spPr>
          <a:xfrm>
            <a:off x="715100" y="1284975"/>
            <a:ext cx="5262275" cy="857675"/>
          </a:xfrm>
        </p:spPr>
        <p:txBody>
          <a:bodyPr/>
          <a:lstStyle/>
          <a:p>
            <a:r>
              <a:rPr lang="en-US" dirty="0"/>
              <a:t>Previous work</a:t>
            </a:r>
          </a:p>
        </p:txBody>
      </p:sp>
      <p:sp>
        <p:nvSpPr>
          <p:cNvPr id="4" name="Subtitle 3">
            <a:extLst>
              <a:ext uri="{FF2B5EF4-FFF2-40B4-BE49-F238E27FC236}">
                <a16:creationId xmlns:a16="http://schemas.microsoft.com/office/drawing/2014/main" id="{FFB32DD2-C9E8-7584-74F9-7D7CCDCC9CE6}"/>
              </a:ext>
            </a:extLst>
          </p:cNvPr>
          <p:cNvSpPr>
            <a:spLocks noGrp="1"/>
          </p:cNvSpPr>
          <p:nvPr>
            <p:ph type="subTitle" idx="1"/>
          </p:nvPr>
        </p:nvSpPr>
        <p:spPr>
          <a:xfrm>
            <a:off x="540475" y="3506288"/>
            <a:ext cx="6445687" cy="309600"/>
          </a:xfrm>
        </p:spPr>
        <p:txBody>
          <a:bodyPr/>
          <a:lstStyle/>
          <a:p>
            <a:r>
              <a:rPr lang="en-US"/>
              <a:t>https://github.com/bernardocmarques/SmartDoorLock-IoT</a:t>
            </a:r>
          </a:p>
        </p:txBody>
      </p:sp>
      <p:sp>
        <p:nvSpPr>
          <p:cNvPr id="5" name="CaixaDeTexto 4">
            <a:extLst>
              <a:ext uri="{FF2B5EF4-FFF2-40B4-BE49-F238E27FC236}">
                <a16:creationId xmlns:a16="http://schemas.microsoft.com/office/drawing/2014/main" id="{256C7123-D472-D6BB-1EDB-74D2C4A165C3}"/>
              </a:ext>
            </a:extLst>
          </p:cNvPr>
          <p:cNvSpPr txBox="1"/>
          <p:nvPr/>
        </p:nvSpPr>
        <p:spPr>
          <a:xfrm>
            <a:off x="8763562" y="4723941"/>
            <a:ext cx="284052" cy="307777"/>
          </a:xfrm>
          <a:prstGeom prst="rect">
            <a:avLst/>
          </a:prstGeom>
          <a:noFill/>
        </p:spPr>
        <p:txBody>
          <a:bodyPr wrap="none" rtlCol="0">
            <a:spAutoFit/>
          </a:bodyPr>
          <a:lstStyle/>
          <a:p>
            <a:r>
              <a:rPr lang="en-GB"/>
              <a:t>5</a:t>
            </a:r>
          </a:p>
        </p:txBody>
      </p:sp>
    </p:spTree>
    <p:extLst>
      <p:ext uri="{BB962C8B-B14F-4D97-AF65-F5344CB8AC3E}">
        <p14:creationId xmlns:p14="http://schemas.microsoft.com/office/powerpoint/2010/main" val="88971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Imagem 4">
            <a:extLst>
              <a:ext uri="{FF2B5EF4-FFF2-40B4-BE49-F238E27FC236}">
                <a16:creationId xmlns:a16="http://schemas.microsoft.com/office/drawing/2014/main" id="{2E93EB6E-8E62-5B94-75B4-1E2D6CE7BCD8}"/>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7" name="Imagem 6" descr="Uma imagem com encarnado&#10;&#10;Descrição gerada automaticamente">
            <a:extLst>
              <a:ext uri="{FF2B5EF4-FFF2-40B4-BE49-F238E27FC236}">
                <a16:creationId xmlns:a16="http://schemas.microsoft.com/office/drawing/2014/main" id="{D7BD94B0-6E88-0392-2DD5-A9B9B866A37B}"/>
              </a:ext>
            </a:extLst>
          </p:cNvPr>
          <p:cNvPicPr>
            <a:picLocks noChangeAspect="1"/>
          </p:cNvPicPr>
          <p:nvPr/>
        </p:nvPicPr>
        <p:blipFill rotWithShape="1">
          <a:blip r:embed="rId4"/>
          <a:srcRect l="7706" t="21509" r="8517" b="23589"/>
          <a:stretch/>
        </p:blipFill>
        <p:spPr>
          <a:xfrm>
            <a:off x="4337161" y="2145430"/>
            <a:ext cx="1905812" cy="1248936"/>
          </a:xfrm>
          <a:prstGeom prst="rect">
            <a:avLst/>
          </a:prstGeom>
        </p:spPr>
      </p:pic>
      <p:pic>
        <p:nvPicPr>
          <p:cNvPr id="8" name="Imagem 7" descr="Uma imagem com cabo, Engenharia eletrónica, eletrónica, junção&#10;&#10;Descrição gerada automaticamente">
            <a:extLst>
              <a:ext uri="{FF2B5EF4-FFF2-40B4-BE49-F238E27FC236}">
                <a16:creationId xmlns:a16="http://schemas.microsoft.com/office/drawing/2014/main" id="{9E51635B-5F81-B66D-54FA-3764EF516712}"/>
              </a:ext>
            </a:extLst>
          </p:cNvPr>
          <p:cNvPicPr>
            <a:picLocks noChangeAspect="1"/>
          </p:cNvPicPr>
          <p:nvPr/>
        </p:nvPicPr>
        <p:blipFill>
          <a:blip r:embed="rId5"/>
          <a:stretch>
            <a:fillRect/>
          </a:stretch>
        </p:blipFill>
        <p:spPr>
          <a:xfrm>
            <a:off x="6403612" y="1524196"/>
            <a:ext cx="2440259" cy="2440259"/>
          </a:xfrm>
          <a:prstGeom prst="rect">
            <a:avLst/>
          </a:prstGeom>
        </p:spPr>
      </p:pic>
      <p:pic>
        <p:nvPicPr>
          <p:cNvPr id="9" name="Imagem 8">
            <a:extLst>
              <a:ext uri="{FF2B5EF4-FFF2-40B4-BE49-F238E27FC236}">
                <a16:creationId xmlns:a16="http://schemas.microsoft.com/office/drawing/2014/main" id="{22E3A01E-D6A8-EC1E-7BB7-44872645A91F}"/>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11" name="Imagem 10" descr="Uma imagem com encarnado&#10;&#10;Descrição gerada automaticamente">
            <a:extLst>
              <a:ext uri="{FF2B5EF4-FFF2-40B4-BE49-F238E27FC236}">
                <a16:creationId xmlns:a16="http://schemas.microsoft.com/office/drawing/2014/main" id="{15E05F05-72CF-38A1-47D3-53316BB2665E}"/>
              </a:ext>
            </a:extLst>
          </p:cNvPr>
          <p:cNvPicPr>
            <a:picLocks noChangeAspect="1"/>
          </p:cNvPicPr>
          <p:nvPr/>
        </p:nvPicPr>
        <p:blipFill rotWithShape="1">
          <a:blip r:embed="rId4"/>
          <a:srcRect l="7706" t="21509" r="8517" b="23589"/>
          <a:stretch/>
        </p:blipFill>
        <p:spPr>
          <a:xfrm>
            <a:off x="4359464" y="2145430"/>
            <a:ext cx="1905812" cy="1248936"/>
          </a:xfrm>
          <a:prstGeom prst="rect">
            <a:avLst/>
          </a:prstGeom>
        </p:spPr>
      </p:pic>
      <p:pic>
        <p:nvPicPr>
          <p:cNvPr id="12" name="Imagem 11" descr="Uma imagem com cabo, Engenharia eletrónica, eletrónica, junção&#10;&#10;Descrição gerada automaticamente">
            <a:extLst>
              <a:ext uri="{FF2B5EF4-FFF2-40B4-BE49-F238E27FC236}">
                <a16:creationId xmlns:a16="http://schemas.microsoft.com/office/drawing/2014/main" id="{FA78E2EF-27CC-1754-6234-15606C8F7376}"/>
              </a:ext>
            </a:extLst>
          </p:cNvPr>
          <p:cNvPicPr>
            <a:picLocks noChangeAspect="1"/>
          </p:cNvPicPr>
          <p:nvPr/>
        </p:nvPicPr>
        <p:blipFill>
          <a:blip r:embed="rId5"/>
          <a:stretch>
            <a:fillRect/>
          </a:stretch>
        </p:blipFill>
        <p:spPr>
          <a:xfrm>
            <a:off x="6425915" y="1524196"/>
            <a:ext cx="2440259" cy="2440259"/>
          </a:xfrm>
          <a:prstGeom prst="rect">
            <a:avLst/>
          </a:prstGeom>
        </p:spPr>
      </p:pic>
      <p:sp>
        <p:nvSpPr>
          <p:cNvPr id="16" name="CaixaDeTexto 15">
            <a:extLst>
              <a:ext uri="{FF2B5EF4-FFF2-40B4-BE49-F238E27FC236}">
                <a16:creationId xmlns:a16="http://schemas.microsoft.com/office/drawing/2014/main" id="{717D5788-3252-01EC-1BE1-123D94D7FD66}"/>
              </a:ext>
            </a:extLst>
          </p:cNvPr>
          <p:cNvSpPr txBox="1"/>
          <p:nvPr/>
        </p:nvSpPr>
        <p:spPr>
          <a:xfrm>
            <a:off x="854927" y="3784874"/>
            <a:ext cx="3412273" cy="307777"/>
          </a:xfrm>
          <a:prstGeom prst="rect">
            <a:avLst/>
          </a:prstGeom>
          <a:noFill/>
        </p:spPr>
        <p:txBody>
          <a:bodyPr wrap="square" rtlCol="0">
            <a:spAutoFit/>
          </a:bodyPr>
          <a:lstStyle/>
          <a:p>
            <a:r>
              <a:rPr lang="en-GB" dirty="0"/>
              <a:t>Insert sensor characteristics</a:t>
            </a:r>
          </a:p>
        </p:txBody>
      </p:sp>
    </p:spTree>
    <p:extLst>
      <p:ext uri="{BB962C8B-B14F-4D97-AF65-F5344CB8AC3E}">
        <p14:creationId xmlns:p14="http://schemas.microsoft.com/office/powerpoint/2010/main" val="25936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eletrónica, Componente eletrónico, Componente de circuito, circuito&#10;&#10;Descrição gerada automaticamente">
            <a:extLst>
              <a:ext uri="{FF2B5EF4-FFF2-40B4-BE49-F238E27FC236}">
                <a16:creationId xmlns:a16="http://schemas.microsoft.com/office/drawing/2014/main" id="{94089913-222D-C69C-9A61-2FD8AA5334E9}"/>
              </a:ext>
            </a:extLst>
          </p:cNvPr>
          <p:cNvPicPr>
            <a:picLocks noChangeAspect="1"/>
          </p:cNvPicPr>
          <p:nvPr/>
        </p:nvPicPr>
        <p:blipFill>
          <a:blip r:embed="rId3"/>
          <a:stretch>
            <a:fillRect/>
          </a:stretch>
        </p:blipFill>
        <p:spPr>
          <a:xfrm>
            <a:off x="658468" y="1778192"/>
            <a:ext cx="891775" cy="2176846"/>
          </a:xfrm>
          <a:prstGeom prst="rect">
            <a:avLst/>
          </a:prstGeom>
        </p:spPr>
      </p:pic>
      <p:pic>
        <p:nvPicPr>
          <p:cNvPr id="6" name="Imagem 5" descr="Uma imagem com Gráficos, logótipo, Tipo de letra, design gráfico&#10;&#10;Descrição gerada automaticamente">
            <a:extLst>
              <a:ext uri="{FF2B5EF4-FFF2-40B4-BE49-F238E27FC236}">
                <a16:creationId xmlns:a16="http://schemas.microsoft.com/office/drawing/2014/main" id="{BAF22B78-D0A7-CCB7-1671-71065813C9AF}"/>
              </a:ext>
            </a:extLst>
          </p:cNvPr>
          <p:cNvPicPr>
            <a:picLocks noChangeAspect="1"/>
          </p:cNvPicPr>
          <p:nvPr/>
        </p:nvPicPr>
        <p:blipFill>
          <a:blip r:embed="rId4"/>
          <a:stretch>
            <a:fillRect/>
          </a:stretch>
        </p:blipFill>
        <p:spPr>
          <a:xfrm>
            <a:off x="4438347" y="2032933"/>
            <a:ext cx="1736019" cy="1797653"/>
          </a:xfrm>
          <a:prstGeom prst="rect">
            <a:avLst/>
          </a:prstGeom>
        </p:spPr>
      </p:pic>
      <p:sp>
        <p:nvSpPr>
          <p:cNvPr id="11" name="CaixaDeTexto 10">
            <a:extLst>
              <a:ext uri="{FF2B5EF4-FFF2-40B4-BE49-F238E27FC236}">
                <a16:creationId xmlns:a16="http://schemas.microsoft.com/office/drawing/2014/main" id="{D459837F-8102-0824-00BF-D8E4F4128051}"/>
              </a:ext>
            </a:extLst>
          </p:cNvPr>
          <p:cNvSpPr txBox="1"/>
          <p:nvPr/>
        </p:nvSpPr>
        <p:spPr>
          <a:xfrm>
            <a:off x="1572172" y="2384100"/>
            <a:ext cx="2713060" cy="116955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cs typeface="Segoe UI" panose="020B0502040204020203" pitchFamily="34" charset="0"/>
              </a:rPr>
              <a:t>Sufficient CPU capabilities;</a:t>
            </a:r>
          </a:p>
          <a:p>
            <a:pPr marL="285750" indent="-285750">
              <a:buFont typeface="Arial" panose="020B0604020202020204" pitchFamily="34" charset="0"/>
              <a:buChar char="•"/>
            </a:pPr>
            <a:r>
              <a:rPr lang="pt-PT" b="0" i="0" dirty="0" err="1">
                <a:effectLst/>
                <a:latin typeface="+mj-lt"/>
                <a:cs typeface="Segoe UI" panose="020B0502040204020203" pitchFamily="34" charset="0"/>
              </a:rPr>
              <a:t>Built</a:t>
            </a:r>
            <a:r>
              <a:rPr lang="pt-PT" b="0" i="0" dirty="0">
                <a:effectLst/>
                <a:latin typeface="+mj-lt"/>
                <a:cs typeface="Segoe UI" panose="020B0502040204020203" pitchFamily="34" charset="0"/>
              </a:rPr>
              <a:t>-in Wi-Fi </a:t>
            </a:r>
            <a:r>
              <a:rPr lang="pt-PT" b="0" i="0" dirty="0" err="1">
                <a:effectLst/>
                <a:latin typeface="+mj-lt"/>
                <a:cs typeface="Segoe UI" panose="020B0502040204020203" pitchFamily="34" charset="0"/>
              </a:rPr>
              <a:t>modul</a:t>
            </a:r>
            <a:r>
              <a:rPr lang="en-GB" b="0" i="0" dirty="0">
                <a:effectLst/>
                <a:latin typeface="+mj-lt"/>
                <a:cs typeface="Segoe UI" panose="020B0502040204020203" pitchFamily="34" charset="0"/>
              </a:rPr>
              <a:t>e;</a:t>
            </a:r>
          </a:p>
          <a:p>
            <a:pPr marL="285750" indent="-285750">
              <a:buFont typeface="Arial" panose="020B0604020202020204" pitchFamily="34" charset="0"/>
              <a:buChar char="•"/>
            </a:pPr>
            <a:r>
              <a:rPr lang="en-GB" dirty="0">
                <a:latin typeface="+mj-lt"/>
                <a:cs typeface="Segoe UI" panose="020B0502040204020203" pitchFamily="34" charset="0"/>
              </a:rPr>
              <a:t>Low power consumption;</a:t>
            </a:r>
          </a:p>
          <a:p>
            <a:pPr marL="285750" indent="-285750">
              <a:buFont typeface="Arial" panose="020B0604020202020204" pitchFamily="34" charset="0"/>
              <a:buChar char="•"/>
            </a:pPr>
            <a:r>
              <a:rPr lang="en-GB" dirty="0">
                <a:latin typeface="+mj-lt"/>
                <a:cs typeface="Segoe UI" panose="020B0502040204020203" pitchFamily="34" charset="0"/>
              </a:rPr>
              <a:t>Cost-effective.</a:t>
            </a:r>
          </a:p>
          <a:p>
            <a:pPr marL="285750" indent="-285750">
              <a:buFont typeface="Arial" panose="020B0604020202020204" pitchFamily="34" charset="0"/>
              <a:buChar char="•"/>
            </a:pPr>
            <a:endParaRPr lang="en-GB" dirty="0"/>
          </a:p>
        </p:txBody>
      </p:sp>
      <p:sp>
        <p:nvSpPr>
          <p:cNvPr id="12" name="CaixaDeTexto 11">
            <a:extLst>
              <a:ext uri="{FF2B5EF4-FFF2-40B4-BE49-F238E27FC236}">
                <a16:creationId xmlns:a16="http://schemas.microsoft.com/office/drawing/2014/main" id="{5F2E6235-8081-276D-6C20-DF826B9B57B1}"/>
              </a:ext>
            </a:extLst>
          </p:cNvPr>
          <p:cNvSpPr txBox="1"/>
          <p:nvPr/>
        </p:nvSpPr>
        <p:spPr>
          <a:xfrm>
            <a:off x="6327481" y="2384100"/>
            <a:ext cx="2713060" cy="160043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rPr>
              <a:t>More control over the hardware;</a:t>
            </a:r>
          </a:p>
          <a:p>
            <a:pPr marL="285750" indent="-285750">
              <a:buFont typeface="Arial" panose="020B0604020202020204" pitchFamily="34" charset="0"/>
              <a:buChar char="•"/>
            </a:pPr>
            <a:r>
              <a:rPr lang="en-US" dirty="0">
                <a:latin typeface="+mj-lt"/>
              </a:rPr>
              <a:t>Efficient Wide range of components, libraries, and drivers;</a:t>
            </a:r>
          </a:p>
          <a:p>
            <a:pPr marL="285750" indent="-285750">
              <a:buFont typeface="Arial" panose="020B0604020202020204" pitchFamily="34" charset="0"/>
              <a:buChar char="•"/>
            </a:pPr>
            <a:r>
              <a:rPr lang="en-US" dirty="0">
                <a:latin typeface="+mj-lt"/>
              </a:rPr>
              <a:t>Resource Utilization;</a:t>
            </a:r>
          </a:p>
          <a:p>
            <a:pPr marL="285750" indent="-285750">
              <a:buFont typeface="Arial" panose="020B0604020202020204" pitchFamily="34" charset="0"/>
              <a:buChar char="•"/>
            </a:pPr>
            <a:r>
              <a:rPr lang="en-GB" dirty="0">
                <a:latin typeface="+mj-lt"/>
              </a:rPr>
              <a:t>Extensive Documentation</a:t>
            </a:r>
          </a:p>
        </p:txBody>
      </p:sp>
    </p:spTree>
    <p:extLst>
      <p:ext uri="{BB962C8B-B14F-4D97-AF65-F5344CB8AC3E}">
        <p14:creationId xmlns:p14="http://schemas.microsoft.com/office/powerpoint/2010/main" val="373081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MCU </a:t>
            </a:r>
            <a:r>
              <a:rPr lang="pt-PT" dirty="0" err="1"/>
              <a:t>Configuration</a:t>
            </a:r>
            <a:endParaRPr lang="pt-PT" dirty="0"/>
          </a:p>
        </p:txBody>
      </p:sp>
      <p:pic>
        <p:nvPicPr>
          <p:cNvPr id="2050" name="Picture 2" descr="ESP-Touch Overview | Espressif Systems">
            <a:extLst>
              <a:ext uri="{FF2B5EF4-FFF2-40B4-BE49-F238E27FC236}">
                <a16:creationId xmlns:a16="http://schemas.microsoft.com/office/drawing/2014/main" id="{5D910FDF-6B75-241E-F377-1F9FDAB68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83" y="1550222"/>
            <a:ext cx="2642529" cy="286060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189E1CA-C4C7-9698-B062-201B71CFAEED}"/>
              </a:ext>
            </a:extLst>
          </p:cNvPr>
          <p:cNvSpPr txBox="1"/>
          <p:nvPr/>
        </p:nvSpPr>
        <p:spPr>
          <a:xfrm>
            <a:off x="4067043" y="2395749"/>
            <a:ext cx="2713060" cy="1384995"/>
          </a:xfrm>
          <a:prstGeom prst="rect">
            <a:avLst/>
          </a:prstGeom>
          <a:noFill/>
        </p:spPr>
        <p:txBody>
          <a:bodyPr wrap="square" rtlCol="0">
            <a:spAutoFit/>
          </a:bodyPr>
          <a:lstStyle/>
          <a:p>
            <a:pPr marL="285750" indent="-285750">
              <a:buFont typeface="Arial" panose="020B0604020202020204" pitchFamily="34" charset="0"/>
              <a:buChar char="•"/>
            </a:pPr>
            <a:r>
              <a:rPr lang="pt-PT" b="0" i="0" dirty="0" err="1">
                <a:solidFill>
                  <a:srgbClr val="374151"/>
                </a:solidFill>
                <a:effectLst/>
                <a:latin typeface="+mj-lt"/>
              </a:rPr>
              <a:t>Easy</a:t>
            </a:r>
            <a:r>
              <a:rPr lang="pt-PT" b="0" i="0" dirty="0">
                <a:solidFill>
                  <a:srgbClr val="374151"/>
                </a:solidFill>
                <a:effectLst/>
                <a:latin typeface="+mj-lt"/>
              </a:rPr>
              <a:t> Setup;</a:t>
            </a:r>
          </a:p>
          <a:p>
            <a:pPr marL="285750" indent="-285750">
              <a:buFont typeface="Arial" panose="020B0604020202020204" pitchFamily="34" charset="0"/>
              <a:buChar char="•"/>
            </a:pPr>
            <a:r>
              <a:rPr lang="pt-PT" b="0" i="0" dirty="0">
                <a:solidFill>
                  <a:srgbClr val="374151"/>
                </a:solidFill>
                <a:effectLst/>
                <a:latin typeface="+mj-lt"/>
              </a:rPr>
              <a:t>Cross-</a:t>
            </a:r>
            <a:r>
              <a:rPr lang="pt-PT" b="0" i="0" dirty="0" err="1">
                <a:solidFill>
                  <a:srgbClr val="374151"/>
                </a:solidFill>
                <a:effectLst/>
                <a:latin typeface="+mj-lt"/>
              </a:rPr>
              <a:t>Platform</a:t>
            </a:r>
            <a:r>
              <a:rPr lang="pt-PT" b="0" i="0" dirty="0">
                <a:solidFill>
                  <a:srgbClr val="374151"/>
                </a:solidFill>
                <a:effectLst/>
                <a:latin typeface="+mj-lt"/>
              </a:rPr>
              <a:t> </a:t>
            </a:r>
            <a:r>
              <a:rPr lang="pt-PT" b="0" i="0" dirty="0" err="1">
                <a:solidFill>
                  <a:srgbClr val="374151"/>
                </a:solidFill>
                <a:effectLst/>
                <a:latin typeface="+mj-lt"/>
              </a:rPr>
              <a:t>Compatibility</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Data </a:t>
            </a:r>
            <a:r>
              <a:rPr lang="pt-PT" b="0" i="0" dirty="0" err="1">
                <a:solidFill>
                  <a:srgbClr val="374151"/>
                </a:solidFill>
                <a:effectLst/>
                <a:latin typeface="+mj-lt"/>
              </a:rPr>
              <a:t>encryption</a:t>
            </a:r>
            <a:r>
              <a:rPr lang="pt-PT" b="0" i="0" dirty="0">
                <a:solidFill>
                  <a:srgbClr val="374151"/>
                </a:solidFill>
                <a:effectLst/>
                <a:latin typeface="+mj-lt"/>
              </a:rPr>
              <a:t>:</a:t>
            </a:r>
          </a:p>
          <a:p>
            <a:pPr marL="285750" indent="-285750">
              <a:buFont typeface="Arial" panose="020B0604020202020204" pitchFamily="34" charset="0"/>
              <a:buChar char="•"/>
            </a:pPr>
            <a:r>
              <a:rPr lang="pt-PT" b="0" i="0" dirty="0">
                <a:solidFill>
                  <a:srgbClr val="374151"/>
                </a:solidFill>
                <a:effectLst/>
                <a:latin typeface="+mj-lt"/>
              </a:rPr>
              <a:t>Fast </a:t>
            </a:r>
            <a:r>
              <a:rPr lang="pt-PT" b="0" i="0" dirty="0" err="1">
                <a:solidFill>
                  <a:srgbClr val="374151"/>
                </a:solidFill>
                <a:effectLst/>
                <a:latin typeface="+mj-lt"/>
              </a:rPr>
              <a:t>and</a:t>
            </a:r>
            <a:r>
              <a:rPr lang="pt-PT" b="0" i="0" dirty="0">
                <a:solidFill>
                  <a:srgbClr val="374151"/>
                </a:solidFill>
                <a:effectLst/>
                <a:latin typeface="+mj-lt"/>
              </a:rPr>
              <a:t> </a:t>
            </a:r>
            <a:r>
              <a:rPr lang="pt-PT" b="0" i="0" dirty="0" err="1">
                <a:solidFill>
                  <a:srgbClr val="374151"/>
                </a:solidFill>
                <a:effectLst/>
                <a:latin typeface="+mj-lt"/>
              </a:rPr>
              <a:t>Reliable</a:t>
            </a:r>
            <a:r>
              <a:rPr lang="pt-PT" dirty="0">
                <a:solidFill>
                  <a:srgbClr val="374151"/>
                </a:solidFill>
                <a:latin typeface="+mj-lt"/>
              </a:rPr>
              <a:t>;</a:t>
            </a:r>
          </a:p>
          <a:p>
            <a:pPr marL="285750" indent="-285750">
              <a:buFont typeface="Arial" panose="020B0604020202020204" pitchFamily="34" charset="0"/>
              <a:buChar char="•"/>
            </a:pPr>
            <a:r>
              <a:rPr lang="pt-PT" b="0" i="0" dirty="0">
                <a:solidFill>
                  <a:srgbClr val="374151"/>
                </a:solidFill>
                <a:effectLst/>
                <a:latin typeface="+mj-lt"/>
              </a:rPr>
              <a:t>Open-</a:t>
            </a:r>
            <a:r>
              <a:rPr lang="pt-PT" b="0" i="0" dirty="0" err="1">
                <a:solidFill>
                  <a:srgbClr val="374151"/>
                </a:solidFill>
                <a:effectLst/>
                <a:latin typeface="+mj-lt"/>
              </a:rPr>
              <a:t>Source</a:t>
            </a:r>
            <a:endParaRPr lang="en-GB" dirty="0">
              <a:latin typeface="+mj-lt"/>
            </a:endParaRPr>
          </a:p>
        </p:txBody>
      </p:sp>
    </p:spTree>
    <p:extLst>
      <p:ext uri="{BB962C8B-B14F-4D97-AF65-F5344CB8AC3E}">
        <p14:creationId xmlns:p14="http://schemas.microsoft.com/office/powerpoint/2010/main" val="1026139067"/>
      </p:ext>
    </p:extLst>
  </p:cSld>
  <p:clrMapOvr>
    <a:masterClrMapping/>
  </p:clrMapOvr>
</p:sld>
</file>

<file path=ppt/theme/theme1.xml><?xml version="1.0" encoding="utf-8"?>
<a:theme xmlns:a="http://schemas.openxmlformats.org/drawingml/2006/main" name="Computer Science &amp; Mathematics Major for College: Software &amp; Media Applications by Slidesgo">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DE86C633F0074CB450B637EA1E5E36" ma:contentTypeVersion="8" ma:contentTypeDescription="Create a new document." ma:contentTypeScope="" ma:versionID="c875e979ec62a87aaab42ab94c5c117e">
  <xsd:schema xmlns:xsd="http://www.w3.org/2001/XMLSchema" xmlns:xs="http://www.w3.org/2001/XMLSchema" xmlns:p="http://schemas.microsoft.com/office/2006/metadata/properties" xmlns:ns3="a2c6527a-f666-4139-987a-213f2a969eb7" xmlns:ns4="cf492a28-64d5-4e5f-ab49-6bce3a998881" targetNamespace="http://schemas.microsoft.com/office/2006/metadata/properties" ma:root="true" ma:fieldsID="15b06c60437323527efc2dd0a1c42f3a" ns3:_="" ns4:_="">
    <xsd:import namespace="a2c6527a-f666-4139-987a-213f2a969eb7"/>
    <xsd:import namespace="cf492a28-64d5-4e5f-ab49-6bce3a9988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527a-f666-4139-987a-213f2a969e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492a28-64d5-4e5f-ab49-6bce3a9988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2c6527a-f666-4139-987a-213f2a969eb7" xsi:nil="true"/>
  </documentManagement>
</p:properties>
</file>

<file path=customXml/itemProps1.xml><?xml version="1.0" encoding="utf-8"?>
<ds:datastoreItem xmlns:ds="http://schemas.openxmlformats.org/officeDocument/2006/customXml" ds:itemID="{99168B49-790C-4156-980E-913B9A63E163}">
  <ds:schemaRefs>
    <ds:schemaRef ds:uri="http://schemas.microsoft.com/sharepoint/v3/contenttype/forms"/>
  </ds:schemaRefs>
</ds:datastoreItem>
</file>

<file path=customXml/itemProps2.xml><?xml version="1.0" encoding="utf-8"?>
<ds:datastoreItem xmlns:ds="http://schemas.openxmlformats.org/officeDocument/2006/customXml" ds:itemID="{41E7C076-7C03-4E5A-A187-DB7F5817825A}">
  <ds:schemaRefs>
    <ds:schemaRef ds:uri="a2c6527a-f666-4139-987a-213f2a969eb7"/>
    <ds:schemaRef ds:uri="cf492a28-64d5-4e5f-ab49-6bce3a9988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C367ED-F74C-4C79-8C24-672AB8ED8F4C}">
  <ds:schemaRefs>
    <ds:schemaRef ds:uri="a2c6527a-f666-4139-987a-213f2a969eb7"/>
    <ds:schemaRef ds:uri="cf492a28-64d5-4e5f-ab49-6bce3a9988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649</TotalTime>
  <Words>667</Words>
  <Application>Microsoft Office PowerPoint</Application>
  <PresentationFormat>Apresentação no Ecrã (16:9)</PresentationFormat>
  <Paragraphs>132</Paragraphs>
  <Slides>25</Slides>
  <Notes>24</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25</vt:i4>
      </vt:variant>
    </vt:vector>
  </HeadingPairs>
  <TitlesOfParts>
    <vt:vector size="31" baseType="lpstr">
      <vt:lpstr>Wingdings</vt:lpstr>
      <vt:lpstr>Arial</vt:lpstr>
      <vt:lpstr>Fira Code</vt:lpstr>
      <vt:lpstr>Chakra Petch Medium</vt:lpstr>
      <vt:lpstr>Bebas Neue</vt:lpstr>
      <vt:lpstr>Computer Science &amp; Mathematics Major for College: Software &amp; Media Applications by Slidesgo</vt:lpstr>
      <vt:lpstr>IoT System for pH Monitoring in Industrial Facilities Pedro Silva nº47128 &amp; Miguel Rocha nº47185  Supervised by: Professor Rui Duarte</vt:lpstr>
      <vt:lpstr>Motivation</vt:lpstr>
      <vt:lpstr>Objectives</vt:lpstr>
      <vt:lpstr>Requirements by the company</vt:lpstr>
      <vt:lpstr>Additional Requirements</vt:lpstr>
      <vt:lpstr>SmartDoorLock-IoT</vt:lpstr>
      <vt:lpstr>Background – IoT </vt:lpstr>
      <vt:lpstr>Background – IoT </vt:lpstr>
      <vt:lpstr>Apresentação do PowerPoint</vt:lpstr>
      <vt:lpstr>Apresentação do PowerPoint</vt:lpstr>
      <vt:lpstr>Apresentação do PowerPoint</vt:lpstr>
      <vt:lpstr>Background - Frontend</vt:lpstr>
      <vt:lpstr>System Overview</vt:lpstr>
      <vt:lpstr>MCU Behaviour</vt:lpstr>
      <vt:lpstr>Proactive Sensor Calibration</vt:lpstr>
      <vt:lpstr>ESP Consumption</vt:lpstr>
      <vt:lpstr>Assembly</vt:lpstr>
      <vt:lpstr>Database</vt:lpstr>
      <vt:lpstr>MQTT Borker - Topics</vt:lpstr>
      <vt:lpstr>Sensor Analysis</vt:lpstr>
      <vt:lpstr>Backend API</vt:lpstr>
      <vt:lpstr>Security</vt:lpstr>
      <vt:lpstr>Deploy</vt:lpstr>
      <vt:lpstr>Future Work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 Pedro Silva nº47128 &amp; Miguel Rocha nº47185?</dc:title>
  <dc:creator>Pedro Silva</dc:creator>
  <cp:lastModifiedBy>Miguel Rocha</cp:lastModifiedBy>
  <cp:revision>78</cp:revision>
  <dcterms:modified xsi:type="dcterms:W3CDTF">2023-07-03T21:20:30Z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0x0101006DDE86C633F0074CB450B637EA1E5E36</vt:lpwstr>
  </property>
</Properties>
</file>